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3" r:id="rId1"/>
  </p:sldMasterIdLst>
  <p:notesMasterIdLst>
    <p:notesMasterId r:id="rId63"/>
  </p:notesMasterIdLst>
  <p:handoutMasterIdLst>
    <p:handoutMasterId r:id="rId64"/>
  </p:handoutMasterIdLst>
  <p:sldIdLst>
    <p:sldId id="289" r:id="rId2"/>
    <p:sldId id="449" r:id="rId3"/>
    <p:sldId id="258" r:id="rId4"/>
    <p:sldId id="282" r:id="rId5"/>
    <p:sldId id="260" r:id="rId6"/>
    <p:sldId id="416" r:id="rId7"/>
    <p:sldId id="450" r:id="rId8"/>
    <p:sldId id="451" r:id="rId9"/>
    <p:sldId id="452" r:id="rId10"/>
    <p:sldId id="453" r:id="rId11"/>
    <p:sldId id="454" r:id="rId12"/>
    <p:sldId id="455" r:id="rId13"/>
    <p:sldId id="456" r:id="rId14"/>
    <p:sldId id="457" r:id="rId15"/>
    <p:sldId id="458" r:id="rId16"/>
    <p:sldId id="459" r:id="rId17"/>
    <p:sldId id="460" r:id="rId18"/>
    <p:sldId id="461" r:id="rId19"/>
    <p:sldId id="462" r:id="rId20"/>
    <p:sldId id="463" r:id="rId21"/>
    <p:sldId id="464" r:id="rId22"/>
    <p:sldId id="465" r:id="rId23"/>
    <p:sldId id="466" r:id="rId24"/>
    <p:sldId id="467" r:id="rId25"/>
    <p:sldId id="470" r:id="rId26"/>
    <p:sldId id="472" r:id="rId27"/>
    <p:sldId id="471" r:id="rId28"/>
    <p:sldId id="473" r:id="rId29"/>
    <p:sldId id="474" r:id="rId30"/>
    <p:sldId id="475" r:id="rId31"/>
    <p:sldId id="476" r:id="rId32"/>
    <p:sldId id="477" r:id="rId33"/>
    <p:sldId id="478" r:id="rId34"/>
    <p:sldId id="479" r:id="rId35"/>
    <p:sldId id="480" r:id="rId36"/>
    <p:sldId id="481" r:id="rId37"/>
    <p:sldId id="482" r:id="rId38"/>
    <p:sldId id="483" r:id="rId39"/>
    <p:sldId id="484" r:id="rId40"/>
    <p:sldId id="485" r:id="rId41"/>
    <p:sldId id="486" r:id="rId42"/>
    <p:sldId id="487" r:id="rId43"/>
    <p:sldId id="489" r:id="rId44"/>
    <p:sldId id="491" r:id="rId45"/>
    <p:sldId id="493" r:id="rId46"/>
    <p:sldId id="492" r:id="rId47"/>
    <p:sldId id="494" r:id="rId48"/>
    <p:sldId id="495" r:id="rId49"/>
    <p:sldId id="496" r:id="rId50"/>
    <p:sldId id="497" r:id="rId51"/>
    <p:sldId id="498" r:id="rId52"/>
    <p:sldId id="499" r:id="rId53"/>
    <p:sldId id="500" r:id="rId54"/>
    <p:sldId id="501" r:id="rId55"/>
    <p:sldId id="502" r:id="rId56"/>
    <p:sldId id="503" r:id="rId57"/>
    <p:sldId id="504" r:id="rId58"/>
    <p:sldId id="469" r:id="rId59"/>
    <p:sldId id="468" r:id="rId60"/>
    <p:sldId id="505" r:id="rId61"/>
    <p:sldId id="506" r:id="rId62"/>
  </p:sldIdLst>
  <p:sldSz cx="9144000" cy="6858000" type="screen4x3"/>
  <p:notesSz cx="6805613" cy="9939338"/>
  <p:embeddedFontLst>
    <p:embeddedFont>
      <p:font typeface="HY견고딕" pitchFamily="18" charset="-127"/>
      <p:regular r:id="rId65"/>
    </p:embeddedFont>
    <p:embeddedFont>
      <p:font typeface="Cambria Math" pitchFamily="18" charset="0"/>
      <p:regular r:id="rId66"/>
    </p:embeddedFont>
    <p:embeddedFont>
      <p:font typeface="나눔손글씨 펜" charset="-127"/>
      <p:regular r:id="rId67"/>
    </p:embeddedFont>
    <p:embeddedFont>
      <p:font typeface="Tahoma" pitchFamily="34" charset="0"/>
      <p:regular r:id="rId68"/>
      <p:bold r:id="rId69"/>
    </p:embeddedFont>
    <p:embeddedFont>
      <p:font typeface="맑은 고딕" pitchFamily="50" charset="-127"/>
      <p:regular r:id="rId70"/>
      <p:bold r:id="rId7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C1C1"/>
    <a:srgbClr val="BC0606"/>
    <a:srgbClr val="FB5357"/>
    <a:srgbClr val="ED193A"/>
    <a:srgbClr val="FC888B"/>
    <a:srgbClr val="F90F15"/>
    <a:srgbClr val="FFE6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>
      <p:cViewPr>
        <p:scale>
          <a:sx n="100" d="100"/>
          <a:sy n="100" d="100"/>
        </p:scale>
        <p:origin x="-1350" y="2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02"/>
      </p:cViewPr>
      <p:guideLst>
        <p:guide orient="horz" pos="3131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4.fntdata"/><Relationship Id="rId7" Type="http://schemas.openxmlformats.org/officeDocument/2006/relationships/slide" Target="slides/slide6.xml"/><Relationship Id="rId71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2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1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handoutMaster" Target="handoutMasters/handoutMaster1.xml"/><Relationship Id="rId69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6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BBE25-1181-4C43-B3E8-9A672AB42AD3}" type="datetimeFigureOut">
              <a:rPr lang="ko-KR" altLang="en-US" smtClean="0"/>
              <a:t>2018-02-26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39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D4FE1A-607B-4D11-88C0-1D39C9D15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4885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1.png>
</file>

<file path=ppt/media/image113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40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ECA642-BD8C-4863-AE8E-275220A3C5A7}" type="datetimeFigureOut">
              <a:rPr lang="ko-KR" altLang="en-US" smtClean="0"/>
              <a:t>2018-02-26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3537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45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E2D2D1-5EFB-4AA6-804B-33AE36D56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643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514734"/>
            <a:ext cx="9143999" cy="1374082"/>
          </a:xfrm>
          <a:prstGeom prst="rect">
            <a:avLst/>
          </a:prstGeom>
        </p:spPr>
      </p:pic>
      <p:pic>
        <p:nvPicPr>
          <p:cNvPr id="11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2656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 userDrawn="1"/>
        </p:nvSpPr>
        <p:spPr>
          <a:xfrm>
            <a:off x="3275856" y="5013176"/>
            <a:ext cx="822970" cy="260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3"/>
          <p:cNvSpPr>
            <a:spLocks noGrp="1"/>
          </p:cNvSpPr>
          <p:nvPr>
            <p:ph type="title"/>
          </p:nvPr>
        </p:nvSpPr>
        <p:spPr>
          <a:xfrm>
            <a:off x="282995" y="5683560"/>
            <a:ext cx="8229600" cy="1008112"/>
          </a:xfrm>
        </p:spPr>
        <p:txBody>
          <a:bodyPr/>
          <a:lstStyle>
            <a:lvl1pPr algn="l">
              <a:defRPr sz="3200" b="1">
                <a:solidFill>
                  <a:schemeClr val="bg1"/>
                </a:solidFill>
                <a:latin typeface="아리따M" pitchFamily="18" charset="-127"/>
                <a:ea typeface="아리따M" pitchFamily="18" charset="-127"/>
              </a:defRPr>
            </a:lvl1pPr>
          </a:lstStyle>
          <a:p>
            <a:r>
              <a:rPr lang="en-US" altLang="ko-KR" dirty="0" smtClean="0"/>
              <a:t>Click to edit Master title style</a:t>
            </a:r>
            <a:endParaRPr lang="ko-KR" altLang="en-US" dirty="0"/>
          </a:p>
        </p:txBody>
      </p:sp>
      <p:pic>
        <p:nvPicPr>
          <p:cNvPr id="19" name="그림 1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499991" y="658786"/>
            <a:ext cx="4644007" cy="327427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512" y="3904176"/>
            <a:ext cx="5353200" cy="142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180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3"/>
          <p:cNvSpPr>
            <a:spLocks noGrp="1"/>
          </p:cNvSpPr>
          <p:nvPr>
            <p:ph type="title"/>
          </p:nvPr>
        </p:nvSpPr>
        <p:spPr>
          <a:xfrm>
            <a:off x="1199976" y="2348880"/>
            <a:ext cx="5100216" cy="1031628"/>
          </a:xfrm>
        </p:spPr>
        <p:txBody>
          <a:bodyPr/>
          <a:lstStyle>
            <a:lvl1pPr algn="l">
              <a:defRPr sz="4400" b="0">
                <a:solidFill>
                  <a:schemeClr val="accent5">
                    <a:lumMod val="50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en-US" altLang="ko-KR" dirty="0" smtClean="0"/>
              <a:t>Click to edit Master title style</a:t>
            </a:r>
            <a:endParaRPr lang="ko-KR" altLang="en-US" dirty="0"/>
          </a:p>
        </p:txBody>
      </p:sp>
      <p:pic>
        <p:nvPicPr>
          <p:cNvPr id="11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50" y="6237312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6410941" y="3284984"/>
            <a:ext cx="465315" cy="496808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7219875" y="1939423"/>
            <a:ext cx="303684" cy="303023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912341" y="2203146"/>
            <a:ext cx="5747891" cy="1328780"/>
          </a:xfrm>
          <a:prstGeom prst="rect">
            <a:avLst/>
          </a:prstGeom>
          <a:noFill/>
          <a:ln w="1270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6848475" y="1609725"/>
            <a:ext cx="511902" cy="468119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8446" y="3741157"/>
            <a:ext cx="2352675" cy="2495550"/>
          </a:xfrm>
          <a:prstGeom prst="rect">
            <a:avLst/>
          </a:prstGeom>
        </p:spPr>
      </p:pic>
      <p:grpSp>
        <p:nvGrpSpPr>
          <p:cNvPr id="5" name="그룹 4"/>
          <p:cNvGrpSpPr/>
          <p:nvPr userDrawn="1"/>
        </p:nvGrpSpPr>
        <p:grpSpPr>
          <a:xfrm>
            <a:off x="912341" y="1555328"/>
            <a:ext cx="5605775" cy="505520"/>
            <a:chOff x="912341" y="1447760"/>
            <a:chExt cx="5605775" cy="505520"/>
          </a:xfrm>
        </p:grpSpPr>
        <p:pic>
          <p:nvPicPr>
            <p:cNvPr id="22" name="그림 21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5790645" y="1494515"/>
              <a:ext cx="727471" cy="210123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 userDrawn="1"/>
          </p:nvGrpSpPr>
          <p:grpSpPr>
            <a:xfrm>
              <a:off x="912341" y="1447760"/>
              <a:ext cx="4837319" cy="505520"/>
              <a:chOff x="881812" y="1320078"/>
              <a:chExt cx="4837319" cy="505520"/>
            </a:xfrm>
          </p:grpSpPr>
          <p:pic>
            <p:nvPicPr>
              <p:cNvPr id="21" name="그림 20"/>
              <p:cNvPicPr>
                <a:picLocks noChangeAspect="1"/>
              </p:cNvPicPr>
              <p:nvPr userDrawn="1"/>
            </p:nvPicPr>
            <p:blipFill rotWithShape="1">
              <a:blip r:embed="rId5"/>
              <a:srcRect t="1" r="34381" b="45624"/>
              <a:stretch/>
            </p:blipFill>
            <p:spPr>
              <a:xfrm>
                <a:off x="881812" y="1321544"/>
                <a:ext cx="2281051" cy="504054"/>
              </a:xfrm>
              <a:prstGeom prst="rect">
                <a:avLst/>
              </a:prstGeom>
            </p:spPr>
          </p:pic>
          <p:pic>
            <p:nvPicPr>
              <p:cNvPr id="23" name="그림 22"/>
              <p:cNvPicPr>
                <a:picLocks noChangeAspect="1"/>
              </p:cNvPicPr>
              <p:nvPr userDrawn="1"/>
            </p:nvPicPr>
            <p:blipFill rotWithShape="1">
              <a:blip r:embed="rId5"/>
              <a:srcRect l="27643" t="51160"/>
              <a:stretch/>
            </p:blipFill>
            <p:spPr>
              <a:xfrm>
                <a:off x="3203848" y="1320078"/>
                <a:ext cx="2515283" cy="4527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9548959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/>
          <p:cNvSpPr txBox="1"/>
          <p:nvPr userDrawn="1"/>
        </p:nvSpPr>
        <p:spPr>
          <a:xfrm>
            <a:off x="755576" y="620688"/>
            <a:ext cx="73448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800" spc="-15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Tahoma" pitchFamily="34" charset="0"/>
              </a:rPr>
              <a:t>각 절에서 다루는 내용</a:t>
            </a:r>
            <a:endParaRPr kumimoji="0"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5">
                  <a:lumMod val="50000"/>
                </a:schemeClr>
              </a:solidFill>
              <a:effectLst/>
              <a:latin typeface="HY견고딕" panose="02030600000101010101" pitchFamily="18" charset="-127"/>
              <a:ea typeface="HY견고딕" panose="02030600000101010101" pitchFamily="18" charset="-127"/>
              <a:cs typeface="Tahoma" pitchFamily="34" charset="0"/>
            </a:endParaRPr>
          </a:p>
        </p:txBody>
      </p:sp>
      <p:sp>
        <p:nvSpPr>
          <p:cNvPr id="11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755576" y="1412776"/>
            <a:ext cx="7776864" cy="468052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000"/>
            </a:lvl1pPr>
            <a:lvl2pPr marL="542925" indent="-276225">
              <a:buClr>
                <a:schemeClr val="accent3">
                  <a:lumMod val="75000"/>
                </a:schemeClr>
              </a:buClr>
              <a:buFont typeface="나눔손글씨 펜" pitchFamily="66" charset="-127"/>
              <a:buChar char="→"/>
              <a:defRPr sz="1800">
                <a:latin typeface="나눔손글씨 펜" pitchFamily="66" charset="-127"/>
                <a:ea typeface="나눔손글씨 펜" pitchFamily="66" charset="-127"/>
              </a:defRPr>
            </a:lvl2pPr>
          </a:lstStyle>
          <a:p>
            <a:pPr lvl="0"/>
            <a:r>
              <a:rPr lang="ko-KR" altLang="en-US" dirty="0" smtClean="0"/>
              <a:t>마스터 텍스트 스타일을 편집합니다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 둘째 수준</a:t>
            </a:r>
          </a:p>
        </p:txBody>
      </p:sp>
    </p:spTree>
    <p:extLst>
      <p:ext uri="{BB962C8B-B14F-4D97-AF65-F5344CB8AC3E}">
        <p14:creationId xmlns:p14="http://schemas.microsoft.com/office/powerpoint/2010/main" val="1404269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섹션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Char char="n"/>
              <a:defRPr sz="2000" b="0">
                <a:latin typeface="+mn-ea"/>
                <a:ea typeface="+mn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7372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섹션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792088" cy="5688632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1800" b="1">
                <a:solidFill>
                  <a:schemeClr val="accent3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1"/>
          </p:nvPr>
        </p:nvSpPr>
        <p:spPr>
          <a:xfrm>
            <a:off x="827584" y="908720"/>
            <a:ext cx="7992888" cy="5688632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1600" b="0">
                <a:latin typeface="+mj-ea"/>
                <a:ea typeface="+mj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cxnSp>
        <p:nvCxnSpPr>
          <p:cNvPr id="18" name="직선 연결선 17"/>
          <p:cNvCxnSpPr/>
          <p:nvPr userDrawn="1"/>
        </p:nvCxnSpPr>
        <p:spPr>
          <a:xfrm>
            <a:off x="2124744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 userDrawn="1"/>
        </p:nvCxnSpPr>
        <p:spPr>
          <a:xfrm>
            <a:off x="4464496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 userDrawn="1"/>
        </p:nvCxnSpPr>
        <p:spPr>
          <a:xfrm>
            <a:off x="6804248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3884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0" y="274638"/>
            <a:ext cx="871296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1520" y="1600200"/>
            <a:ext cx="8712968" cy="485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86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3C4A7B72-6AE8-49C2-8F32-E8A725FD610D}" type="datetimeFigureOut">
              <a:rPr lang="ko-KR" altLang="en-US" smtClean="0"/>
              <a:pPr>
                <a:defRPr/>
              </a:pPr>
              <a:t>2018-02-26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5344"/>
            <a:ext cx="2895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81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52DD98C4-AD35-4759-9571-E1AA62A00DA9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744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3" r:id="rId2"/>
    <p:sldLayoutId id="2147483677" r:id="rId3"/>
    <p:sldLayoutId id="2147483679" r:id="rId4"/>
    <p:sldLayoutId id="2147483682" r:id="rId5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7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0.png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4.png"/><Relationship Id="rId5" Type="http://schemas.openxmlformats.org/officeDocument/2006/relationships/image" Target="../media/image52.png"/><Relationship Id="rId4" Type="http://schemas.openxmlformats.org/officeDocument/2006/relationships/image" Target="../media/image5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6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7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8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5709740"/>
            <a:ext cx="8229600" cy="1031628"/>
          </a:xfrm>
        </p:spPr>
        <p:txBody>
          <a:bodyPr/>
          <a:lstStyle/>
          <a:p>
            <a:r>
              <a:rPr lang="en-US" altLang="ko-KR" dirty="0" smtClean="0"/>
              <a:t>8</a:t>
            </a:r>
            <a:r>
              <a:rPr lang="ko-KR" altLang="en-US" dirty="0" smtClean="0"/>
              <a:t>장</a:t>
            </a:r>
            <a:r>
              <a:rPr lang="en-US" altLang="ko-KR" dirty="0" smtClean="0"/>
              <a:t>. </a:t>
            </a:r>
            <a:r>
              <a:rPr lang="ko-KR" altLang="en-US" dirty="0" smtClean="0"/>
              <a:t>순환</a:t>
            </a:r>
            <a:r>
              <a:rPr lang="en-US" altLang="ko-KR" dirty="0" smtClean="0"/>
              <a:t> </a:t>
            </a:r>
            <a:r>
              <a:rPr lang="ko-KR" altLang="en-US" dirty="0" smtClean="0"/>
              <a:t>신경망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944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8.1.1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순차 데이터의 표현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764704"/>
            <a:ext cx="8784976" cy="583264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단어 </a:t>
            </a:r>
            <a:r>
              <a:rPr lang="ko-KR" altLang="en-US" dirty="0" err="1" smtClean="0"/>
              <a:t>임베딩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단어 사이의 상호작용을 분석하여 새로운 공간으로 변환</a:t>
            </a:r>
            <a:r>
              <a:rPr lang="en-US" altLang="ko-KR" dirty="0" smtClean="0"/>
              <a:t>(</a:t>
            </a:r>
            <a:r>
              <a:rPr lang="ko-KR" altLang="en-US" dirty="0" smtClean="0"/>
              <a:t>보통 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ko-KR" altLang="en-US" dirty="0" smtClean="0"/>
              <a:t>보다 훨씬 낮은 차원으로 변환</a:t>
            </a:r>
            <a:r>
              <a:rPr lang="en-US" altLang="ko-KR" dirty="0" smtClean="0"/>
              <a:t>). </a:t>
            </a:r>
            <a:r>
              <a:rPr lang="ko-KR" altLang="en-US" dirty="0" smtClean="0"/>
              <a:t>변환 과정은 학습이 말뭉치를 훈련집합으로 사용하여 알아냄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, [Cho2014b]</a:t>
            </a:r>
            <a:r>
              <a:rPr lang="ko-KR" altLang="en-US" dirty="0" smtClean="0"/>
              <a:t>는 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ko-KR" dirty="0" smtClean="0"/>
              <a:t>=30000</a:t>
            </a:r>
            <a:r>
              <a:rPr lang="ko-KR" altLang="en-US" dirty="0" smtClean="0"/>
              <a:t>차원을  </a:t>
            </a:r>
            <a:r>
              <a:rPr lang="en-US" altLang="ko-KR" dirty="0" smtClean="0"/>
              <a:t>620</a:t>
            </a:r>
            <a:r>
              <a:rPr lang="ko-KR" altLang="en-US" dirty="0" smtClean="0"/>
              <a:t>차원으로 변환</a:t>
            </a:r>
            <a:endParaRPr lang="en-US" altLang="ko-KR" dirty="0"/>
          </a:p>
          <a:p>
            <a:pPr marL="266700" lvl="1" indent="0">
              <a:lnSpc>
                <a:spcPct val="150000"/>
              </a:lnSpc>
              <a:buNone/>
            </a:pP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49" y="2132856"/>
            <a:ext cx="4320482" cy="4444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008917" y="5805264"/>
            <a:ext cx="3888432" cy="57606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r>
              <a:rPr lang="en-US" altLang="ko-KR" sz="1400" dirty="0" smtClean="0"/>
              <a:t>word2vec </a:t>
            </a:r>
            <a:r>
              <a:rPr lang="ko-KR" altLang="en-US" sz="1400" dirty="0" smtClean="0"/>
              <a:t>소프트웨어 사용</a:t>
            </a:r>
            <a:endParaRPr lang="en-US" altLang="ko-KR" sz="1400" dirty="0" smtClean="0"/>
          </a:p>
          <a:p>
            <a:r>
              <a:rPr lang="en-US" altLang="ko-KR" sz="1400" dirty="0"/>
              <a:t>https://code.google.com/archive/p/word2vec/</a:t>
            </a:r>
            <a:endParaRPr lang="ko-KR" alt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37217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8.1.2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순차 데이터의 특성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특징이</a:t>
            </a:r>
            <a:r>
              <a:rPr lang="en-US" altLang="ko-KR" dirty="0" smtClean="0"/>
              <a:t> </a:t>
            </a:r>
            <a:r>
              <a:rPr lang="ko-KR" altLang="en-US" dirty="0" smtClean="0"/>
              <a:t>나타나는 순서가 중요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“</a:t>
            </a:r>
            <a:r>
              <a:rPr lang="ko-KR" altLang="en-US" dirty="0" smtClean="0"/>
              <a:t>내려갈</a:t>
            </a:r>
            <a:r>
              <a:rPr lang="en-US" altLang="ko-KR" dirty="0" smtClean="0"/>
              <a:t> </a:t>
            </a:r>
            <a:r>
              <a:rPr lang="ko-KR" altLang="en-US" dirty="0" smtClean="0"/>
              <a:t>때 보았네</a:t>
            </a:r>
            <a:r>
              <a:rPr lang="en-US" altLang="ko-KR" dirty="0" smtClean="0"/>
              <a:t>.”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때 내려갈 보았네</a:t>
            </a:r>
            <a:r>
              <a:rPr lang="en-US" altLang="ko-KR" dirty="0" smtClean="0"/>
              <a:t>.”</a:t>
            </a:r>
            <a:r>
              <a:rPr lang="ko-KR" altLang="en-US" dirty="0" smtClean="0"/>
              <a:t>로 바꾸면 의미가 크게 훼손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비순차</a:t>
            </a:r>
            <a:r>
              <a:rPr lang="ko-KR" altLang="en-US" dirty="0" smtClean="0"/>
              <a:t> 데이터에서는 순서를 바꾸어도 무방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샘플마다 길이가 다름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8-2]</a:t>
            </a:r>
            <a:r>
              <a:rPr lang="ko-KR" altLang="en-US" dirty="0" smtClean="0"/>
              <a:t>의 예제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순환 신경망은 </a:t>
            </a:r>
            <a:r>
              <a:rPr lang="ko-KR" altLang="en-US" dirty="0" err="1" smtClean="0"/>
              <a:t>은닉층에</a:t>
            </a:r>
            <a:r>
              <a:rPr lang="ko-KR" altLang="en-US" dirty="0" smtClean="0"/>
              <a:t> 순환 에지를 부여하여 가변 길이 수용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문맥 의존성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비순차</a:t>
            </a:r>
            <a:r>
              <a:rPr lang="ko-KR" altLang="en-US" dirty="0" smtClean="0"/>
              <a:t> 데이터는 </a:t>
            </a:r>
            <a:r>
              <a:rPr lang="ko-KR" altLang="en-US" dirty="0" err="1" smtClean="0"/>
              <a:t>공분산이</a:t>
            </a:r>
            <a:r>
              <a:rPr lang="ko-KR" altLang="en-US" dirty="0" smtClean="0"/>
              <a:t> 특징 사이의 의존성을 나타냄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순차 데이터에서는 </a:t>
            </a:r>
            <a:r>
              <a:rPr lang="ko-KR" altLang="en-US" dirty="0" err="1" smtClean="0"/>
              <a:t>공분산은</a:t>
            </a:r>
            <a:r>
              <a:rPr lang="ko-KR" altLang="en-US" dirty="0" smtClean="0"/>
              <a:t> 의미가 없고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대신 문맥 의존성이 중요함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, “</a:t>
            </a:r>
            <a:r>
              <a:rPr lang="ko-KR" altLang="en-US" dirty="0" smtClean="0"/>
              <a:t>그녀는 점심때가 다 되어서야 </a:t>
            </a:r>
            <a:r>
              <a:rPr lang="en-US" altLang="ko-KR" dirty="0" smtClean="0"/>
              <a:t>…. </a:t>
            </a:r>
            <a:r>
              <a:rPr lang="ko-KR" altLang="en-US" dirty="0" err="1" smtClean="0"/>
              <a:t>아점을</a:t>
            </a:r>
            <a:r>
              <a:rPr lang="ko-KR" altLang="en-US" dirty="0" smtClean="0"/>
              <a:t> 먹었는데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철수는 </a:t>
            </a:r>
            <a:r>
              <a:rPr lang="en-US" altLang="ko-KR" dirty="0" smtClean="0"/>
              <a:t>…”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그녀는</a:t>
            </a:r>
            <a:r>
              <a:rPr lang="en-US" altLang="ko-KR" dirty="0" smtClean="0"/>
              <a:t>”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먹었는데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는 강한 문맥 의존성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특히 이 경우 둘 사이의 간격이 크므로 장기 의존성이라 부름 </a:t>
            </a:r>
            <a:r>
              <a:rPr lang="en-US" altLang="ko-KR" dirty="0" smtClean="0">
                <a:sym typeface="Wingdings" pitchFamily="2" charset="2"/>
              </a:rPr>
              <a:t> LSTM</a:t>
            </a:r>
            <a:r>
              <a:rPr lang="ko-KR" altLang="en-US" dirty="0" smtClean="0">
                <a:sym typeface="Wingdings" pitchFamily="2" charset="2"/>
              </a:rPr>
              <a:t>으로 처리</a:t>
            </a: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64127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순환 신경망</a:t>
            </a:r>
            <a:r>
              <a:rPr lang="en-US" altLang="ko-KR" baseline="30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RNN(recurrent neural network )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 smtClean="0"/>
              <a:t>8.2.1 </a:t>
            </a:r>
            <a:r>
              <a:rPr lang="ko-KR" altLang="en-US" dirty="0" smtClean="0"/>
              <a:t>구조</a:t>
            </a:r>
            <a:endParaRPr lang="en-US" altLang="ko-KR" dirty="0" smtClean="0"/>
          </a:p>
          <a:p>
            <a:r>
              <a:rPr lang="en-US" altLang="ko-KR" dirty="0" smtClean="0"/>
              <a:t>8.2.2 </a:t>
            </a:r>
            <a:r>
              <a:rPr lang="ko-KR" altLang="en-US" dirty="0" smtClean="0"/>
              <a:t>동작</a:t>
            </a:r>
            <a:endParaRPr lang="en-US" altLang="ko-KR" dirty="0" smtClean="0"/>
          </a:p>
          <a:p>
            <a:r>
              <a:rPr lang="en-US" altLang="ko-KR" dirty="0" smtClean="0"/>
              <a:t>8.2.3 BPTT </a:t>
            </a:r>
            <a:r>
              <a:rPr lang="ko-KR" altLang="en-US" dirty="0" smtClean="0"/>
              <a:t>학습</a:t>
            </a:r>
            <a:endParaRPr lang="en-US" altLang="ko-KR" dirty="0" smtClean="0"/>
          </a:p>
          <a:p>
            <a:r>
              <a:rPr lang="en-US" altLang="ko-KR" dirty="0" smtClean="0"/>
              <a:t>8.2.4 </a:t>
            </a:r>
            <a:r>
              <a:rPr lang="ko-KR" altLang="en-US" dirty="0" smtClean="0"/>
              <a:t>양방향 </a:t>
            </a:r>
            <a:r>
              <a:rPr lang="en-US" altLang="ko-KR" dirty="0" smtClean="0"/>
              <a:t>RNN</a:t>
            </a:r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순환 신경망</a:t>
            </a:r>
            <a:r>
              <a:rPr lang="en-US" altLang="ko-KR" dirty="0" smtClean="0"/>
              <a:t>(RNN)</a:t>
            </a:r>
            <a:r>
              <a:rPr lang="ko-KR" altLang="en-US" dirty="0" smtClean="0"/>
              <a:t>이 갖추어야 할 세</a:t>
            </a:r>
            <a:r>
              <a:rPr lang="en-US" altLang="ko-KR" dirty="0" smtClean="0"/>
              <a:t> </a:t>
            </a:r>
            <a:r>
              <a:rPr lang="ko-KR" altLang="en-US" dirty="0" smtClean="0"/>
              <a:t>가지 필수 기능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93" y="4279131"/>
            <a:ext cx="7916366" cy="1400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508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구조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51243"/>
            <a:ext cx="8712968" cy="56886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 smtClean="0"/>
              <a:t>RNN</a:t>
            </a:r>
            <a:r>
              <a:rPr lang="ko-KR" altLang="en-US" dirty="0" smtClean="0"/>
              <a:t>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3</a:t>
            </a:r>
            <a:r>
              <a:rPr lang="ko-KR" altLang="en-US" dirty="0" smtClean="0"/>
              <a:t>장의 </a:t>
            </a:r>
            <a:r>
              <a:rPr lang="en-US" altLang="ko-KR" dirty="0" smtClean="0"/>
              <a:t>MLP</a:t>
            </a:r>
            <a:r>
              <a:rPr lang="ko-KR" altLang="en-US" dirty="0" smtClean="0"/>
              <a:t>와 </a:t>
            </a:r>
            <a:r>
              <a:rPr lang="ko-KR" altLang="en-US" dirty="0" err="1" smtClean="0"/>
              <a:t>비슷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입력층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은닉층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출력층을</a:t>
            </a:r>
            <a:r>
              <a:rPr lang="ko-KR" altLang="en-US" dirty="0" smtClean="0"/>
              <a:t> 가짐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다른</a:t>
            </a:r>
            <a:r>
              <a:rPr lang="en-US" altLang="ko-KR" dirty="0" smtClean="0"/>
              <a:t> </a:t>
            </a:r>
            <a:r>
              <a:rPr lang="ko-KR" altLang="en-US" dirty="0" smtClean="0"/>
              <a:t>점은 </a:t>
            </a:r>
            <a:r>
              <a:rPr lang="ko-KR" altLang="en-US" dirty="0" err="1" smtClean="0"/>
              <a:t>은닉층이</a:t>
            </a:r>
            <a:r>
              <a:rPr lang="ko-KR" altLang="en-US" dirty="0" smtClean="0"/>
              <a:t> </a:t>
            </a:r>
            <a:r>
              <a:rPr lang="ko-KR" altLang="en-US" dirty="0" smtClean="0">
                <a:solidFill>
                  <a:srgbClr val="0000FF"/>
                </a:solidFill>
              </a:rPr>
              <a:t>순환 에지</a:t>
            </a:r>
            <a:r>
              <a:rPr lang="ko-KR" altLang="en-US" dirty="0" smtClean="0"/>
              <a:t>를</a:t>
            </a:r>
            <a:r>
              <a:rPr lang="en-US" altLang="ko-KR" baseline="30000" dirty="0" smtClean="0"/>
              <a:t>recurrent edge</a:t>
            </a:r>
            <a:r>
              <a:rPr lang="ko-KR" altLang="en-US" baseline="30000" dirty="0" smtClean="0"/>
              <a:t> </a:t>
            </a:r>
            <a:r>
              <a:rPr lang="ko-KR" altLang="en-US" dirty="0" smtClean="0"/>
              <a:t>가진다는 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시간성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가변 길이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문맥 의존성을 모두 처리할 수 있음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순환 에지는 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-1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ko-KR" altLang="en-US" dirty="0" smtClean="0"/>
              <a:t>순간에 발생한 정보를 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t </a:t>
            </a:r>
            <a:r>
              <a:rPr lang="ko-KR" altLang="en-US" dirty="0" smtClean="0"/>
              <a:t>순간으로 전달하는 역할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212976"/>
            <a:ext cx="6233262" cy="2880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117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구조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수식으로 쓰면</a:t>
                </a:r>
                <a:r>
                  <a:rPr lang="en-US" altLang="ko-KR" dirty="0" smtClean="0"/>
                  <a:t>,</a:t>
                </a:r>
              </a:p>
              <a:p>
                <a:pPr>
                  <a:lnSpc>
                    <a:spcPct val="100000"/>
                  </a:lnSpc>
                </a:pPr>
                <a:endParaRPr lang="en-US" altLang="ko-KR" dirty="0"/>
              </a:p>
              <a:p>
                <a:pPr>
                  <a:lnSpc>
                    <a:spcPct val="100000"/>
                  </a:lnSpc>
                </a:pPr>
                <a:endParaRPr lang="en-US" altLang="ko-KR" dirty="0" smtClean="0"/>
              </a:p>
              <a:p>
                <a:pPr lvl="1"/>
                <a:r>
                  <a:rPr lang="en-US" altLang="ko-KR" dirty="0" smtClean="0"/>
                  <a:t>1 </a:t>
                </a:r>
                <a:r>
                  <a:rPr lang="ko-KR" altLang="en-US" dirty="0" smtClean="0"/>
                  <a:t>순간에 계산하고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그 결과를 가지고 </a:t>
                </a:r>
                <a:r>
                  <a:rPr lang="en-US" altLang="ko-KR" dirty="0" smtClean="0"/>
                  <a:t>2 </a:t>
                </a:r>
                <a:r>
                  <a:rPr lang="ko-KR" altLang="en-US" dirty="0" smtClean="0"/>
                  <a:t>순간에 계산하고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그 결과를 가지고 </a:t>
                </a:r>
                <a:r>
                  <a:rPr lang="en-US" altLang="ko-KR" dirty="0" smtClean="0"/>
                  <a:t>3 </a:t>
                </a:r>
                <a:r>
                  <a:rPr lang="ko-KR" altLang="en-US" dirty="0" smtClean="0"/>
                  <a:t>순간에 계산하고</a:t>
                </a:r>
                <a:r>
                  <a:rPr lang="en-US" altLang="ko-KR" dirty="0" smtClean="0"/>
                  <a:t>, …,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순간까지 반복</a:t>
                </a:r>
                <a:endParaRPr lang="en-US" altLang="ko-KR" dirty="0" smtClean="0"/>
              </a:p>
              <a:p>
                <a:pPr lvl="1"/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순간에는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-1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순간의 </a:t>
                </a:r>
                <a:r>
                  <a:rPr lang="ko-KR" altLang="en-US" dirty="0" err="1" smtClean="0"/>
                  <a:t>은닉층</a:t>
                </a:r>
                <a:r>
                  <a:rPr lang="ko-KR" altLang="en-US" dirty="0" smtClean="0"/>
                  <a:t> 값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상태</a:t>
                </a:r>
                <a:r>
                  <a:rPr lang="en-US" altLang="ko-KR" dirty="0" smtClean="0"/>
                  <a:t>)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𝐡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−1)</m:t>
                        </m:r>
                      </m:sup>
                    </m:sSup>
                  </m:oMath>
                </a14:m>
                <a:r>
                  <a:rPr lang="ko-KR" altLang="en-US" dirty="0" smtClean="0"/>
                  <a:t>과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en-US" altLang="ko-KR" dirty="0" smtClean="0"/>
                  <a:t> </a:t>
                </a:r>
                <a:r>
                  <a:rPr lang="ko-KR" altLang="en-US" dirty="0"/>
                  <a:t>순간의 </a:t>
                </a:r>
                <a:r>
                  <a:rPr lang="ko-KR" altLang="en-US" dirty="0" smtClean="0"/>
                  <a:t>입력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i="1">
                            <a:latin typeface="Cambria Math"/>
                          </a:rPr>
                          <m:t>𝑡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ko-KR" altLang="en-US" dirty="0" smtClean="0"/>
                  <a:t>를 받아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𝐡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i="1">
                            <a:latin typeface="Cambria Math"/>
                          </a:rPr>
                          <m:t>𝑡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ko-KR" altLang="en-US" dirty="0" smtClean="0"/>
                  <a:t>로 전환함</a:t>
                </a:r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i="1" smtClean="0">
                        <a:latin typeface="Cambria Math"/>
                        <a:ea typeface="Cambria Math"/>
                      </a:rPr>
                      <m:t>Θ</m:t>
                    </m:r>
                  </m:oMath>
                </a14:m>
                <a:r>
                  <a:rPr lang="ko-KR" altLang="en-US" dirty="0" smtClean="0"/>
                  <a:t>는 순환 신경망의 매개변수</a:t>
                </a:r>
                <a:endParaRPr lang="en-US" altLang="ko-KR" dirty="0"/>
              </a:p>
              <a:p>
                <a:pPr lvl="1"/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 t="-5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944" y="1340768"/>
            <a:ext cx="6525344" cy="425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429000"/>
            <a:ext cx="3836268" cy="3002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059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구조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smtClean="0"/>
              <a:t>펼쳐서 다시 그리면</a:t>
            </a:r>
            <a:r>
              <a:rPr lang="en-US" altLang="ko-KR" dirty="0" smtClean="0"/>
              <a:t>,</a:t>
            </a:r>
          </a:p>
          <a:p>
            <a:pPr lvl="1"/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식 </a:t>
            </a:r>
            <a:r>
              <a:rPr lang="en-US" altLang="ko-KR" dirty="0" smtClean="0"/>
              <a:t>(8.3)</a:t>
            </a:r>
            <a:r>
              <a:rPr lang="ko-KR" altLang="en-US" dirty="0" smtClean="0"/>
              <a:t>을 펼치면</a:t>
            </a:r>
            <a:r>
              <a:rPr lang="en-US" altLang="ko-KR" dirty="0" smtClean="0"/>
              <a:t>,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168" y="1109504"/>
            <a:ext cx="3240360" cy="2547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96" y="4365104"/>
            <a:ext cx="7680693" cy="1752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165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구조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순환 신경망의 매개변수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가중치 집합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는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i="1" smtClean="0">
                        <a:latin typeface="Cambria Math"/>
                        <a:ea typeface="Cambria Math"/>
                      </a:rPr>
                      <m:t>Θ</m:t>
                    </m:r>
                    <m:r>
                      <a:rPr lang="en-US" altLang="ko-KR" b="0" i="1" smtClean="0">
                        <a:latin typeface="Cambria Math"/>
                        <a:ea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b="0" i="1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𝐔</m:t>
                        </m:r>
                        <m:r>
                          <a:rPr lang="en-US" altLang="ko-KR" b="0" i="1" smtClean="0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𝐖</m:t>
                        </m:r>
                        <m:r>
                          <a:rPr lang="en-US" altLang="ko-KR" b="0" i="1" smtClean="0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𝐕</m:t>
                        </m:r>
                        <m:r>
                          <a:rPr lang="en-US" altLang="ko-KR" b="0" i="1" smtClean="0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𝐛</m:t>
                        </m:r>
                        <m:r>
                          <a:rPr lang="en-US" altLang="ko-KR" b="0" i="1" smtClean="0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𝐜</m:t>
                        </m:r>
                      </m:e>
                    </m:d>
                  </m:oMath>
                </a14:m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1">
                        <a:latin typeface="Cambria Math"/>
                        <a:ea typeface="Cambria Math"/>
                      </a:rPr>
                      <m:t>𝐔</m:t>
                    </m:r>
                  </m:oMath>
                </a14:m>
                <a:r>
                  <a:rPr lang="ko-KR" altLang="en-US" dirty="0" smtClean="0"/>
                  <a:t>는 </a:t>
                </a:r>
                <a:r>
                  <a:rPr lang="ko-KR" altLang="en-US" dirty="0" err="1" smtClean="0"/>
                  <a:t>입력층과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은닉층을</a:t>
                </a:r>
                <a:r>
                  <a:rPr lang="ko-KR" altLang="en-US" dirty="0" smtClean="0"/>
                  <a:t> 연결하는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*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d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행렬</a:t>
                </a:r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  <a:ea typeface="Cambria Math"/>
                      </a:rPr>
                      <m:t>𝐖</m:t>
                    </m:r>
                  </m:oMath>
                </a14:m>
                <a:r>
                  <a:rPr lang="ko-KR" altLang="en-US" dirty="0"/>
                  <a:t>는 </a:t>
                </a:r>
                <a:r>
                  <a:rPr lang="ko-KR" altLang="en-US" dirty="0" err="1" smtClean="0"/>
                  <a:t>은닉층과</a:t>
                </a:r>
                <a:r>
                  <a:rPr lang="ko-KR" altLang="en-US" dirty="0" smtClean="0"/>
                  <a:t> </a:t>
                </a:r>
                <a:r>
                  <a:rPr lang="ko-KR" altLang="en-US" dirty="0" err="1"/>
                  <a:t>은닉층을</a:t>
                </a:r>
                <a:r>
                  <a:rPr lang="ko-KR" altLang="en-US" dirty="0"/>
                  <a:t> 연결하는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*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행렬</a:t>
                </a:r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  <a:ea typeface="Cambria Math"/>
                      </a:rPr>
                      <m:t>𝐕</m:t>
                    </m:r>
                  </m:oMath>
                </a14:m>
                <a:r>
                  <a:rPr lang="ko-KR" altLang="en-US" dirty="0"/>
                  <a:t>는 </a:t>
                </a:r>
                <a:r>
                  <a:rPr lang="ko-KR" altLang="en-US" dirty="0" err="1" smtClean="0"/>
                  <a:t>은닉층과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출력층을</a:t>
                </a:r>
                <a:r>
                  <a:rPr lang="ko-KR" altLang="en-US" dirty="0" smtClean="0"/>
                  <a:t> </a:t>
                </a:r>
                <a:r>
                  <a:rPr lang="ko-KR" altLang="en-US" dirty="0"/>
                  <a:t>연결하는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q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*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행렬</a:t>
                </a:r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1">
                        <a:latin typeface="Cambria Math"/>
                        <a:ea typeface="Cambria Math"/>
                      </a:rPr>
                      <m:t>𝐛</m:t>
                    </m:r>
                    <m:r>
                      <a:rPr lang="en-US" altLang="ko-KR" i="1">
                        <a:latin typeface="Cambria Math"/>
                        <a:ea typeface="Cambria Math"/>
                      </a:rPr>
                      <m:t>,</m:t>
                    </m:r>
                    <m:r>
                      <a:rPr lang="en-US" altLang="ko-KR" b="1">
                        <a:latin typeface="Cambria Math"/>
                        <a:ea typeface="Cambria Math"/>
                      </a:rPr>
                      <m:t>𝐜</m:t>
                    </m:r>
                  </m:oMath>
                </a14:m>
                <a:r>
                  <a:rPr lang="ko-KR" altLang="en-US" dirty="0" smtClean="0"/>
                  <a:t>는 바이어스로서 각각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*1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과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q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*1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행렬 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1"/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RNN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 학습이란 훈련집합을 최적의 성능으로 예측하는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i="1">
                        <a:latin typeface="Cambria Math"/>
                        <a:ea typeface="Cambria Math"/>
                      </a:rPr>
                      <m:t>Θ</m:t>
                    </m:r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값을 찾는 일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매개변수 공유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매 순간 다른 값을 사용하지 않고 같은 값을 공유함</a:t>
                </a:r>
                <a:r>
                  <a:rPr lang="en-US" altLang="ko-KR" dirty="0" smtClean="0"/>
                  <a:t>([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8-3(c)])</a:t>
                </a:r>
              </a:p>
              <a:p>
                <a:pPr lvl="1"/>
                <a:r>
                  <a:rPr lang="ko-KR" altLang="en-US" dirty="0" smtClean="0"/>
                  <a:t>공유의 장점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추정할 매개변수 수가 획기적으로 줄어듦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매개변수의 수가 특징 벡터의 길이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ko-KR" altLang="en-US" dirty="0" smtClean="0"/>
                  <a:t>에 무관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특징이 나타나는 순간이 뒤바뀌어도 같거나 유사한 출력을 만들 수 있음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“</a:t>
                </a:r>
                <a:r>
                  <a:rPr lang="ko-KR" altLang="en-US" dirty="0" smtClean="0"/>
                  <a:t>어제 이 책을 샀다</a:t>
                </a:r>
                <a:r>
                  <a:rPr lang="en-US" altLang="ko-KR" dirty="0" smtClean="0"/>
                  <a:t>”</a:t>
                </a:r>
                <a:r>
                  <a:rPr lang="ko-KR" altLang="en-US" dirty="0" smtClean="0"/>
                  <a:t>와 </a:t>
                </a:r>
                <a:r>
                  <a:rPr lang="en-US" altLang="ko-KR" dirty="0" smtClean="0"/>
                  <a:t>“</a:t>
                </a:r>
                <a:r>
                  <a:rPr lang="ko-KR" altLang="en-US" dirty="0" smtClean="0"/>
                  <a:t>이 책을 어제 샀다</a:t>
                </a:r>
                <a:r>
                  <a:rPr lang="en-US" altLang="ko-KR" dirty="0" smtClean="0"/>
                  <a:t>”</a:t>
                </a:r>
                <a:r>
                  <a:rPr lang="ko-KR" altLang="en-US" dirty="0" smtClean="0"/>
                  <a:t>를 비슷한 영어 문장으로 번역할 수 있음</a:t>
                </a:r>
                <a:r>
                  <a:rPr lang="en-US" altLang="ko-KR" dirty="0" smtClean="0"/>
                  <a:t>)</a:t>
                </a:r>
              </a:p>
              <a:p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 t="-536" r="-6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993697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구조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ko-KR" altLang="en-US" dirty="0" smtClean="0"/>
                  <a:t>여러 가지 구조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 smtClean="0"/>
                  <a:t>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8-4]</a:t>
                </a:r>
                <a:r>
                  <a:rPr lang="ko-KR" altLang="en-US" dirty="0" smtClean="0"/>
                  <a:t>는 입력의 개수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ko-KR" altLang="en-US" dirty="0" smtClean="0"/>
                  <a:t>와 출력의 개수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L</a:t>
                </a:r>
                <a:r>
                  <a:rPr lang="ko-KR" altLang="en-US" dirty="0" smtClean="0"/>
                  <a:t>이 같은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경우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 smtClean="0"/>
                  <a:t>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8-5]</a:t>
                </a:r>
                <a:r>
                  <a:rPr lang="ko-KR" altLang="en-US" dirty="0" smtClean="0"/>
                  <a:t>는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𝑇</m:t>
                    </m:r>
                    <m:r>
                      <a:rPr lang="en-US" altLang="ko-KR" b="0" i="1" smtClean="0">
                        <a:latin typeface="Cambria Math"/>
                        <a:ea typeface="Cambria Math"/>
                      </a:rPr>
                      <m:t>≠</m:t>
                    </m:r>
                    <m:r>
                      <a:rPr lang="en-US" altLang="ko-KR" b="0" i="1" smtClean="0">
                        <a:latin typeface="Cambria Math"/>
                        <a:ea typeface="Cambria Math"/>
                      </a:rPr>
                      <m:t>𝐿</m:t>
                    </m:r>
                  </m:oMath>
                </a14:m>
                <a:r>
                  <a:rPr lang="ko-KR" altLang="en-US" dirty="0" smtClean="0"/>
                  <a:t>인 경우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왼쪽은 퀴즈풀이 응용 예</a:t>
                </a:r>
                <a:r>
                  <a:rPr lang="en-US" altLang="ko-KR" dirty="0" smtClean="0"/>
                  <a:t>(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𝐿</m:t>
                    </m:r>
                    <m:r>
                      <a:rPr lang="en-US" altLang="ko-KR" i="1" dirty="0" smtClean="0">
                        <a:latin typeface="Cambria Math"/>
                      </a:rPr>
                      <m:t>=1</m:t>
                    </m:r>
                  </m:oMath>
                </a14:m>
                <a:r>
                  <a:rPr lang="en-US" altLang="ko-KR" dirty="0" smtClean="0"/>
                  <a:t>), </a:t>
                </a:r>
                <a:r>
                  <a:rPr lang="ko-KR" altLang="en-US" dirty="0" smtClean="0"/>
                  <a:t>입력은 </a:t>
                </a:r>
                <a:r>
                  <a:rPr lang="en-US" altLang="ko-KR" dirty="0" smtClean="0"/>
                  <a:t>“2000</a:t>
                </a:r>
                <a:r>
                  <a:rPr lang="ko-KR" altLang="en-US" dirty="0" smtClean="0"/>
                  <a:t>년 노벨 평화상을 받은 사람은</a:t>
                </a:r>
                <a:r>
                  <a:rPr lang="en-US" altLang="ko-KR" dirty="0" smtClean="0"/>
                  <a:t>?”, </a:t>
                </a:r>
                <a:r>
                  <a:rPr lang="ko-KR" altLang="en-US" dirty="0" smtClean="0"/>
                  <a:t>출력은 </a:t>
                </a:r>
                <a:r>
                  <a:rPr lang="en-US" altLang="ko-KR" dirty="0" smtClean="0"/>
                  <a:t>“</a:t>
                </a:r>
                <a:r>
                  <a:rPr lang="ko-KR" altLang="en-US" dirty="0" smtClean="0"/>
                  <a:t>김대중</a:t>
                </a:r>
                <a:r>
                  <a:rPr lang="en-US" altLang="ko-KR" dirty="0" smtClean="0"/>
                  <a:t>”)</a:t>
                </a:r>
              </a:p>
              <a:p>
                <a:pPr lvl="1"/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4" y="3159362"/>
            <a:ext cx="7205067" cy="22946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5487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en-US" altLang="ko-KR" dirty="0" smtClean="0"/>
                  <a:t>RNN</a:t>
                </a:r>
                <a:r>
                  <a:rPr lang="ko-KR" altLang="en-US" dirty="0" smtClean="0"/>
                  <a:t>의 가중치</a:t>
                </a:r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𝐮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/>
                              </a:rPr>
                              <m:t>𝑗</m:t>
                            </m:r>
                            <m:r>
                              <a:rPr lang="en-US" altLang="ko-KR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𝑗</m:t>
                            </m:r>
                            <m:r>
                              <a:rPr lang="en-US" altLang="ko-KR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r>
                          <a:rPr lang="en-US" altLang="ko-KR" i="1">
                            <a:latin typeface="Cambria Math"/>
                          </a:rPr>
                          <m:t>,</m:t>
                        </m:r>
                        <m:r>
                          <a:rPr lang="en-US" altLang="ko-KR" i="1" smtClean="0">
                            <a:latin typeface="Cambria Math"/>
                          </a:rPr>
                          <m:t>⋯</m:t>
                        </m:r>
                        <m:r>
                          <a:rPr lang="en-US" altLang="ko-KR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𝑗</m:t>
                            </m:r>
                            <m:r>
                              <a:rPr lang="en-US" altLang="ko-KR" b="0" i="1" smtClean="0">
                                <a:latin typeface="Cambria Math"/>
                              </a:rPr>
                              <m:t>𝑑</m:t>
                            </m:r>
                          </m:sub>
                        </m:sSub>
                      </m:e>
                    </m:d>
                  </m:oMath>
                </a14:m>
                <a:r>
                  <a:rPr lang="ko-KR" altLang="en-US" dirty="0" smtClean="0"/>
                  <a:t>는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</a:rPr>
                      <m:t>𝐔</m:t>
                    </m:r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행렬의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j</a:t>
                </a:r>
                <a:r>
                  <a:rPr lang="ko-KR" altLang="en-US" dirty="0" smtClean="0"/>
                  <a:t>번째 행</a:t>
                </a:r>
                <a:r>
                  <a:rPr lang="en-US" altLang="ko-KR" dirty="0" smtClean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dirty="0" smtClean="0"/>
                  <a:t>에 연결된 </a:t>
                </a:r>
                <a:r>
                  <a:rPr lang="ko-KR" altLang="en-US" dirty="0" err="1" smtClean="0"/>
                  <a:t>에지의</a:t>
                </a:r>
                <a:r>
                  <a:rPr lang="ko-KR" altLang="en-US" dirty="0" smtClean="0"/>
                  <a:t> 가중치들</a:t>
                </a:r>
                <a:r>
                  <a:rPr lang="en-US" altLang="ko-KR" dirty="0" smtClean="0"/>
                  <a:t>)</a:t>
                </a:r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3" y="2229827"/>
            <a:ext cx="8064896" cy="9831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861048"/>
            <a:ext cx="4065291" cy="2123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1043608" y="2485203"/>
            <a:ext cx="1728192" cy="203542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987824" y="1772627"/>
                <a:ext cx="626368" cy="457200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ctr"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ko-KR" sz="2000" b="1" i="0" smtClean="0">
                              <a:latin typeface="Cambria Math"/>
                            </a:rPr>
                            <m:t>𝐮</m:t>
                          </m:r>
                        </m:e>
                        <m:sub>
                          <m:r>
                            <a:rPr lang="en-US" altLang="ko-KR" sz="2000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ko-KR" altLang="en-US" sz="2000" dirty="0" smtClean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824" y="1772627"/>
                <a:ext cx="626368" cy="45720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직선 화살표 연결선 7"/>
          <p:cNvCxnSpPr/>
          <p:nvPr/>
        </p:nvCxnSpPr>
        <p:spPr>
          <a:xfrm flipH="1">
            <a:off x="2771800" y="2085811"/>
            <a:ext cx="360040" cy="399392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14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ko-KR" altLang="en-US" dirty="0" err="1" smtClean="0"/>
                  <a:t>은닉층의</a:t>
                </a:r>
                <a:r>
                  <a:rPr lang="ko-KR" altLang="en-US" dirty="0" smtClean="0"/>
                  <a:t> 계산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r>
                  <a:rPr lang="en-US" altLang="ko-KR" dirty="0" smtClean="0"/>
                  <a:t>MLP</a:t>
                </a:r>
                <a:r>
                  <a:rPr lang="ko-KR" altLang="en-US" dirty="0" smtClean="0"/>
                  <a:t>와 유사</a:t>
                </a:r>
                <a:r>
                  <a:rPr lang="en-US" altLang="ko-KR" dirty="0" smtClean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𝐰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</m:t>
                        </m:r>
                      </m:sub>
                    </m:sSub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𝐡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−1)</m:t>
                        </m:r>
                      </m:sup>
                    </m:sSup>
                  </m:oMath>
                </a14:m>
                <a:r>
                  <a:rPr lang="ko-KR" altLang="en-US" dirty="0" smtClean="0"/>
                  <a:t> 항을 제외하면 </a:t>
                </a:r>
                <a:r>
                  <a:rPr lang="en-US" altLang="ko-KR" dirty="0" smtClean="0"/>
                  <a:t>MLP</a:t>
                </a:r>
                <a:r>
                  <a:rPr lang="ko-KR" altLang="en-US" dirty="0" smtClean="0"/>
                  <a:t>와 동일함</a:t>
                </a:r>
                <a:r>
                  <a:rPr lang="en-US" altLang="ko-KR" dirty="0" smtClean="0"/>
                  <a:t>)</a:t>
                </a:r>
              </a:p>
              <a:p>
                <a:pPr lvl="1"/>
                <a:r>
                  <a:rPr lang="ko-KR" altLang="en-US" dirty="0" smtClean="0"/>
                  <a:t>행렬 표기로 쓰면</a:t>
                </a:r>
                <a:r>
                  <a:rPr lang="en-US" altLang="ko-KR" dirty="0" smtClean="0"/>
                  <a:t>,</a:t>
                </a:r>
              </a:p>
              <a:p>
                <a:pPr lvl="1"/>
                <a:endParaRPr lang="en-US" altLang="ko-KR" dirty="0" smtClean="0"/>
              </a:p>
              <a:p>
                <a:pPr lvl="2"/>
                <a:endParaRPr lang="en-US" altLang="ko-KR" dirty="0"/>
              </a:p>
              <a:p>
                <a:pPr marL="447675" lvl="2" indent="0">
                  <a:buNone/>
                </a:pPr>
                <a:endParaRPr lang="en-US" altLang="ko-KR" dirty="0"/>
              </a:p>
              <a:p>
                <a:r>
                  <a:rPr lang="ko-KR" altLang="en-US" dirty="0" err="1" smtClean="0"/>
                  <a:t>은닉층</a:t>
                </a:r>
                <a:r>
                  <a:rPr lang="ko-KR" altLang="en-US" dirty="0" smtClean="0"/>
                  <a:t> 계산이 끝난 후 </a:t>
                </a:r>
                <a:r>
                  <a:rPr lang="ko-KR" altLang="en-US" dirty="0" err="1" smtClean="0"/>
                  <a:t>출력층의</a:t>
                </a:r>
                <a:r>
                  <a:rPr lang="ko-KR" altLang="en-US" dirty="0" smtClean="0"/>
                  <a:t> 계산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696" y="1484784"/>
            <a:ext cx="6708632" cy="834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933" y="3275338"/>
            <a:ext cx="6552387" cy="739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18" y="4836772"/>
            <a:ext cx="6216950" cy="992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290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PREVIEW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시간성 데이터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특징이 순서를 가지므로 순차 데이터라 부름</a:t>
            </a:r>
            <a:r>
              <a:rPr lang="en-US" altLang="ko-KR" dirty="0" smtClean="0"/>
              <a:t>(</a:t>
            </a:r>
            <a:r>
              <a:rPr lang="ko-KR" altLang="en-US" dirty="0" smtClean="0"/>
              <a:t>이전 장에서 다룬 데이터는 어느 한 순간에 취득한 정적인 데이터이고 고정 길이임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순차 데이터는 동적이며 보통 가변 길이임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marL="266700" lvl="1" indent="0">
              <a:buNone/>
            </a:pPr>
            <a:endParaRPr lang="en-US" altLang="ko-KR" dirty="0"/>
          </a:p>
          <a:p>
            <a:pPr marL="266700" lvl="1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990" y="2564904"/>
            <a:ext cx="7303708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7173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13" y="908720"/>
            <a:ext cx="7704856" cy="17200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780928"/>
            <a:ext cx="7488832" cy="38782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15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90921"/>
            <a:ext cx="7892397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482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en-US" altLang="ko-KR" dirty="0" smtClean="0"/>
                  <a:t>RNN</a:t>
                </a:r>
                <a:r>
                  <a:rPr lang="ko-KR" altLang="en-US" dirty="0" smtClean="0"/>
                  <a:t>의 기억 기능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(1)</m:t>
                        </m:r>
                      </m:sup>
                    </m:sSup>
                  </m:oMath>
                </a14:m>
                <a:r>
                  <a:rPr lang="ko-KR" altLang="en-US" dirty="0" smtClean="0"/>
                  <a:t>이 변하면 상태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𝐡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(1)</m:t>
                        </m:r>
                      </m:sup>
                    </m:sSup>
                    <m:r>
                      <a:rPr lang="en-US" altLang="ko-KR" b="0" i="1" smtClean="0">
                        <a:latin typeface="Cambria Math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𝐡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2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</m:oMath>
                </a14:m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𝐡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3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 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𝐡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4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 </m:t>
                    </m:r>
                  </m:oMath>
                </a14:m>
                <a:r>
                  <a:rPr lang="ko-KR" altLang="en-US" dirty="0" smtClean="0"/>
                  <a:t>가 바뀌고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그에 따라 출력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𝐲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′</m:t>
                        </m:r>
                        <m:r>
                          <a:rPr lang="en-US" altLang="ko-KR" i="1">
                            <a:latin typeface="Cambria Math"/>
                          </a:rPr>
                          <m:t>(1)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𝐲</m:t>
                        </m:r>
                      </m:e>
                      <m:sup>
                        <m:r>
                          <a:rPr lang="en-US" altLang="ko-KR" b="1" i="1" smtClean="0">
                            <a:latin typeface="Cambria Math"/>
                          </a:rPr>
                          <m:t>′</m:t>
                        </m:r>
                        <m:r>
                          <a:rPr lang="en-US" altLang="ko-KR" i="1">
                            <a:latin typeface="Cambria Math"/>
                          </a:rPr>
                          <m:t>(2)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</m:oMath>
                </a14:m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𝐲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′</m:t>
                        </m:r>
                        <m:r>
                          <a:rPr lang="en-US" altLang="ko-KR" i="1">
                            <a:latin typeface="Cambria Math"/>
                          </a:rPr>
                          <m:t>(3)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 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𝐲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′</m:t>
                        </m:r>
                        <m:r>
                          <a:rPr lang="en-US" altLang="ko-KR" i="1">
                            <a:latin typeface="Cambria Math"/>
                          </a:rPr>
                          <m:t>(4)</m:t>
                        </m:r>
                      </m:sup>
                    </m:sSup>
                  </m:oMath>
                </a14:m>
                <a:r>
                  <a:rPr lang="ko-KR" altLang="en-US" dirty="0" smtClean="0"/>
                  <a:t>가 바뀜 </a:t>
                </a:r>
                <a:r>
                  <a:rPr lang="en-US" altLang="ko-KR" dirty="0" smtClean="0">
                    <a:sym typeface="Wingdings" pitchFamily="2" charset="2"/>
                  </a:rPr>
                  <a:t> RNN</a:t>
                </a:r>
                <a:r>
                  <a:rPr lang="ko-KR" altLang="en-US" dirty="0" smtClean="0">
                    <a:sym typeface="Wingdings" pitchFamily="2" charset="2"/>
                  </a:rPr>
                  <a:t>이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𝐱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(1)</m:t>
                        </m:r>
                      </m:sup>
                    </m:sSup>
                  </m:oMath>
                </a14:m>
                <a:r>
                  <a:rPr lang="ko-KR" altLang="en-US" dirty="0" smtClean="0"/>
                  <a:t>을 기억한다고 말할 수 있음 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또한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𝐱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(1)</m:t>
                        </m:r>
                      </m:sup>
                    </m:sSup>
                  </m:oMath>
                </a14:m>
                <a:r>
                  <a:rPr lang="ko-KR" altLang="en-US" dirty="0" smtClean="0"/>
                  <a:t>은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(2)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</m:oMath>
                </a14:m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(3)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 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(4)</m:t>
                        </m:r>
                      </m:sup>
                    </m:sSup>
                  </m:oMath>
                </a14:m>
                <a:r>
                  <a:rPr lang="ko-KR" altLang="en-US" dirty="0" smtClean="0"/>
                  <a:t>와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상호작용을 한다고 볼 수 있음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sym typeface="Wingdings" pitchFamily="2" charset="2"/>
                  </a:rPr>
                  <a:t>문맥 의존성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>
                    <a:sym typeface="Wingdings" pitchFamily="2" charset="2"/>
                  </a:rPr>
                  <a:t>기억이 얼마나 지속되는지는 </a:t>
                </a:r>
                <a:r>
                  <a:rPr lang="en-US" altLang="ko-KR" dirty="0" smtClean="0">
                    <a:sym typeface="Wingdings" pitchFamily="2" charset="2"/>
                  </a:rPr>
                  <a:t>8.3</a:t>
                </a:r>
                <a:r>
                  <a:rPr lang="ko-KR" altLang="en-US" dirty="0" smtClean="0">
                    <a:sym typeface="Wingdings" pitchFamily="2" charset="2"/>
                  </a:rPr>
                  <a:t>절에서 다룸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32274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ko-KR" altLang="en-US" dirty="0" smtClean="0"/>
                  <a:t>훈련집합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샘플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dirty="0" smtClean="0"/>
                  <a:t>와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𝐲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dirty="0" smtClean="0"/>
                  <a:t>는 길이가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en-US" altLang="ko-KR" i="1" baseline="-25000" dirty="0" smtClean="0">
                    <a:latin typeface="Times New Roman" pitchFamily="18" charset="0"/>
                    <a:cs typeface="Times New Roman" pitchFamily="18" charset="0"/>
                  </a:rPr>
                  <a:t>i</a:t>
                </a:r>
                <a:r>
                  <a:rPr lang="ko-KR" altLang="en-US" dirty="0" smtClean="0"/>
                  <a:t>와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L</a:t>
                </a:r>
                <a:r>
                  <a:rPr lang="en-US" altLang="ko-KR" i="1" baseline="-25000" dirty="0" smtClean="0">
                    <a:latin typeface="Times New Roman" pitchFamily="18" charset="0"/>
                    <a:cs typeface="Times New Roman" pitchFamily="18" charset="0"/>
                  </a:rPr>
                  <a:t>i</a:t>
                </a:r>
                <a:r>
                  <a:rPr lang="ko-KR" altLang="en-US" dirty="0" smtClean="0"/>
                  <a:t>인 시간성 데이터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r>
                  <a:rPr lang="en-US" altLang="ko-KR" dirty="0" smtClean="0"/>
                  <a:t>RNN</a:t>
                </a:r>
                <a:r>
                  <a:rPr lang="ko-KR" altLang="en-US" dirty="0" smtClean="0"/>
                  <a:t>과 </a:t>
                </a:r>
                <a:r>
                  <a:rPr lang="en-US" altLang="ko-KR" dirty="0" smtClean="0"/>
                  <a:t>DMLP</a:t>
                </a:r>
                <a:r>
                  <a:rPr lang="ko-KR" altLang="en-US" dirty="0" smtClean="0"/>
                  <a:t>의 유사성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둘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다</a:t>
                </a:r>
                <a:r>
                  <a:rPr lang="en-US" altLang="ko-KR" dirty="0" smtClean="0"/>
                  <a:t> </a:t>
                </a:r>
                <a:r>
                  <a:rPr lang="ko-KR" altLang="en-US" dirty="0" err="1" smtClean="0"/>
                  <a:t>입력층</a:t>
                </a:r>
                <a:r>
                  <a:rPr lang="en-US" altLang="ko-KR" dirty="0" smtClean="0"/>
                  <a:t>, </a:t>
                </a:r>
                <a:r>
                  <a:rPr lang="ko-KR" altLang="en-US" dirty="0" err="1" smtClean="0"/>
                  <a:t>은닉층</a:t>
                </a:r>
                <a:r>
                  <a:rPr lang="en-US" altLang="ko-KR" dirty="0" smtClean="0"/>
                  <a:t>, </a:t>
                </a:r>
                <a:r>
                  <a:rPr lang="ko-KR" altLang="en-US" dirty="0" err="1" smtClean="0"/>
                  <a:t>출력층을</a:t>
                </a:r>
                <a:r>
                  <a:rPr lang="ko-KR" altLang="en-US" dirty="0" smtClean="0"/>
                  <a:t> 가짐</a:t>
                </a:r>
                <a:r>
                  <a:rPr lang="en-US" altLang="ko-KR" dirty="0" smtClean="0"/>
                  <a:t>([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8-8(a)]</a:t>
                </a:r>
                <a:r>
                  <a:rPr lang="ko-KR" altLang="en-US" dirty="0" smtClean="0"/>
                  <a:t>는 </a:t>
                </a:r>
                <a:r>
                  <a:rPr lang="en-US" altLang="ko-KR" dirty="0" smtClean="0"/>
                  <a:t>RNN</a:t>
                </a:r>
                <a:r>
                  <a:rPr lang="ko-KR" altLang="en-US" dirty="0" smtClean="0"/>
                  <a:t>의 </a:t>
                </a:r>
                <a:r>
                  <a:rPr lang="ko-KR" altLang="en-US" dirty="0" err="1" smtClean="0"/>
                  <a:t>노드를</a:t>
                </a:r>
                <a:r>
                  <a:rPr lang="ko-KR" altLang="en-US" dirty="0" smtClean="0"/>
                  <a:t> 수직으로 배치하여 </a:t>
                </a:r>
                <a:r>
                  <a:rPr lang="en-US" altLang="ko-KR" dirty="0" smtClean="0"/>
                  <a:t>DMLP</a:t>
                </a:r>
                <a:r>
                  <a:rPr lang="ko-KR" altLang="en-US" dirty="0" smtClean="0"/>
                  <a:t>와 비교하기 쉽게 함</a:t>
                </a:r>
                <a:r>
                  <a:rPr lang="en-US" altLang="ko-KR" dirty="0" smtClean="0"/>
                  <a:t>)</a:t>
                </a:r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693" b="-3526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970" y="1052736"/>
            <a:ext cx="4429125" cy="390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82" y="3480248"/>
            <a:ext cx="5748313" cy="30093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5273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en-US" altLang="ko-KR" dirty="0" smtClean="0"/>
                  <a:t>RNN</a:t>
                </a:r>
                <a:r>
                  <a:rPr lang="ko-KR" altLang="en-US" dirty="0" smtClean="0"/>
                  <a:t>과 </a:t>
                </a:r>
                <a:r>
                  <a:rPr lang="en-US" altLang="ko-KR" dirty="0" smtClean="0"/>
                  <a:t>DMLP</a:t>
                </a:r>
                <a:r>
                  <a:rPr lang="ko-KR" altLang="en-US" dirty="0" smtClean="0"/>
                  <a:t>의 차별성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 smtClean="0"/>
                  <a:t>RNN</a:t>
                </a:r>
                <a:r>
                  <a:rPr lang="ko-KR" altLang="en-US" dirty="0" smtClean="0"/>
                  <a:t>은 샘플마다 </a:t>
                </a:r>
                <a:r>
                  <a:rPr lang="ko-KR" altLang="en-US" dirty="0" err="1" smtClean="0"/>
                  <a:t>은닉층의</a:t>
                </a:r>
                <a:r>
                  <a:rPr lang="ko-KR" altLang="en-US" dirty="0" smtClean="0"/>
                  <a:t> 수가 다름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 smtClean="0"/>
                  <a:t>DMLP</a:t>
                </a:r>
                <a:r>
                  <a:rPr lang="ko-KR" altLang="en-US" dirty="0" smtClean="0"/>
                  <a:t>는 왼쪽에 입력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오른쪽에 출력이 있지만</a:t>
                </a:r>
                <a:r>
                  <a:rPr lang="en-US" altLang="ko-KR" dirty="0" smtClean="0"/>
                  <a:t>, RNN</a:t>
                </a:r>
                <a:r>
                  <a:rPr lang="ko-KR" altLang="en-US" dirty="0" smtClean="0"/>
                  <a:t>은 매 순간 입력과 출력이 있음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 smtClean="0"/>
                  <a:t>RNN</a:t>
                </a:r>
                <a:r>
                  <a:rPr lang="ko-KR" altLang="en-US" dirty="0" smtClean="0"/>
                  <a:t>은 가중치를 공유함 </a:t>
                </a:r>
                <a:r>
                  <a:rPr lang="en-US" altLang="ko-KR" dirty="0" smtClean="0">
                    <a:sym typeface="Wingdings" pitchFamily="2" charset="2"/>
                  </a:rPr>
                  <a:t> DMLP</a:t>
                </a:r>
                <a:r>
                  <a:rPr lang="ko-KR" altLang="en-US" dirty="0" smtClean="0">
                    <a:sym typeface="Wingdings" pitchFamily="2" charset="2"/>
                  </a:rPr>
                  <a:t>는</a:t>
                </a:r>
                <a:r>
                  <a:rPr lang="en-US" altLang="ko-KR" dirty="0" smtClean="0">
                    <a:sym typeface="Wingdings" pitchFamily="2" charset="2"/>
                  </a:rPr>
                  <a:t> </a:t>
                </a:r>
                <a:r>
                  <a:rPr lang="ko-KR" altLang="en-US" dirty="0" smtClean="0">
                    <a:sym typeface="Wingdings" pitchFamily="2" charset="2"/>
                  </a:rPr>
                  <a:t>가중치를</a:t>
                </a:r>
                <a:r>
                  <a:rPr lang="en-US" altLang="ko-KR" dirty="0" smtClean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  <a:sym typeface="Wingdings" pitchFamily="2" charset="2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  <a:sym typeface="Wingdings" pitchFamily="2" charset="2"/>
                          </a:rPr>
                          <m:t>𝐖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  <a:sym typeface="Wingdings" pitchFamily="2" charset="2"/>
                          </a:rPr>
                          <m:t>1</m:t>
                        </m:r>
                      </m:sup>
                    </m:sSup>
                    <m:r>
                      <a:rPr lang="en-US" altLang="ko-KR" b="0" i="1" smtClean="0">
                        <a:latin typeface="Cambria Math"/>
                        <a:sym typeface="Wingdings" pitchFamily="2" charset="2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  <a:sym typeface="Wingdings" pitchFamily="2" charset="2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  <a:sym typeface="Wingdings" pitchFamily="2" charset="2"/>
                          </a:rPr>
                          <m:t>𝐖</m:t>
                        </m:r>
                      </m:e>
                      <m:sup>
                        <m:r>
                          <a:rPr lang="en-US" altLang="ko-KR" b="1" i="1" smtClean="0">
                            <a:latin typeface="Cambria Math"/>
                            <a:sym typeface="Wingdings" pitchFamily="2" charset="2"/>
                          </a:rPr>
                          <m:t>𝟐</m:t>
                        </m:r>
                      </m:sup>
                    </m:sSup>
                    <m:r>
                      <a:rPr lang="en-US" altLang="ko-KR" i="1">
                        <a:latin typeface="Cambria Math"/>
                        <a:sym typeface="Wingdings" pitchFamily="2" charset="2"/>
                      </a:rPr>
                      <m:t>,</m:t>
                    </m:r>
                  </m:oMath>
                </a14:m>
                <a:r>
                  <a:rPr lang="en-US" altLang="ko-KR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  <a:sym typeface="Wingdings" pitchFamily="2" charset="2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  <a:sym typeface="Wingdings" pitchFamily="2" charset="2"/>
                          </a:rPr>
                          <m:t>𝐖</m:t>
                        </m:r>
                      </m:e>
                      <m:sup>
                        <m:r>
                          <a:rPr lang="en-US" altLang="ko-KR" b="1" i="1" smtClean="0">
                            <a:latin typeface="Cambria Math"/>
                            <a:sym typeface="Wingdings" pitchFamily="2" charset="2"/>
                          </a:rPr>
                          <m:t>𝟑</m:t>
                        </m:r>
                      </m:sup>
                    </m:sSup>
                    <m:r>
                      <a:rPr lang="en-US" altLang="ko-KR" i="1">
                        <a:latin typeface="Cambria Math"/>
                        <a:sym typeface="Wingdings" pitchFamily="2" charset="2"/>
                      </a:rPr>
                      <m:t>,</m:t>
                    </m:r>
                    <m:r>
                      <a:rPr lang="en-US" altLang="ko-KR" i="1" smtClean="0">
                        <a:latin typeface="Cambria Math"/>
                        <a:sym typeface="Wingdings" pitchFamily="2" charset="2"/>
                      </a:rPr>
                      <m:t>⋯</m:t>
                    </m:r>
                  </m:oMath>
                </a14:m>
                <a:r>
                  <a:rPr lang="ko-KR" altLang="en-US" dirty="0" smtClean="0"/>
                  <a:t>로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표기하는데</a:t>
                </a:r>
                <a:r>
                  <a:rPr lang="en-US" altLang="ko-KR" dirty="0" smtClean="0"/>
                  <a:t>, RNN</a:t>
                </a:r>
                <a:r>
                  <a:rPr lang="ko-KR" altLang="en-US" dirty="0" smtClean="0"/>
                  <a:t>은 </a:t>
                </a:r>
                <a14:m>
                  <m:oMath xmlns:m="http://schemas.openxmlformats.org/officeDocument/2006/math">
                    <m:r>
                      <a:rPr lang="en-US" altLang="ko-KR" b="1">
                        <a:latin typeface="Cambria Math"/>
                        <a:sym typeface="Wingdings" pitchFamily="2" charset="2"/>
                      </a:rPr>
                      <m:t>𝐖</m:t>
                    </m:r>
                  </m:oMath>
                </a14:m>
                <a:r>
                  <a:rPr lang="ko-KR" altLang="en-US" dirty="0" smtClean="0"/>
                  <a:t>로 표기</a:t>
                </a: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64478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목적함수의 정의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출력 값을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𝐲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′</m:t>
                        </m:r>
                      </m:sup>
                    </m:sSup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ko-KR" i="1" smtClean="0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′(1)</m:t>
                                </m:r>
                              </m:sup>
                            </m:sSup>
                            <m:r>
                              <a:rPr lang="en-US" altLang="ko-KR" b="0" i="1" smtClean="0">
                                <a:latin typeface="Cambria Math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ko-KR" i="1">
                                    <a:latin typeface="Cambria Math"/>
                                  </a:rPr>
                                  <m:t>′(</m:t>
                                </m:r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2</m:t>
                                </m:r>
                                <m:r>
                                  <a:rPr lang="en-US" altLang="ko-KR" i="1">
                                    <a:latin typeface="Cambria Math"/>
                                  </a:rPr>
                                  <m:t>)</m:t>
                                </m:r>
                              </m:sup>
                            </m:sSup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ko-KR" i="1" smtClean="0">
                                <a:latin typeface="Cambria Math"/>
                              </a:rPr>
                              <m:t>⋯</m:t>
                            </m:r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ko-KR" i="1">
                                    <a:latin typeface="Cambria Math"/>
                                  </a:rPr>
                                  <m:t>′(</m:t>
                                </m:r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𝑇</m:t>
                                </m:r>
                                <m:r>
                                  <a:rPr lang="en-US" altLang="ko-KR" i="1">
                                    <a:latin typeface="Cambria Math"/>
                                  </a:rPr>
                                  <m:t>)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목푯값을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</a:rPr>
                      <m:t>𝐲</m:t>
                    </m:r>
                    <m:r>
                      <a:rPr lang="en-US" altLang="ko-KR" i="1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ko-KR" i="1">
                                    <a:latin typeface="Cambria Math"/>
                                  </a:rPr>
                                  <m:t>(1)</m:t>
                                </m:r>
                              </m:sup>
                            </m:sSup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ko-KR" i="1">
                                    <a:latin typeface="Cambria Math"/>
                                  </a:rPr>
                                  <m:t>(2)</m:t>
                                </m:r>
                              </m:sup>
                            </m:sSup>
                            <m:r>
                              <a:rPr lang="en-US" altLang="ko-KR" i="1">
                                <a:latin typeface="Cambria Math"/>
                              </a:rPr>
                              <m:t>,⋯,</m:t>
                            </m:r>
                            <m:sSup>
                              <m:sSup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ko-KR" i="1">
                                    <a:latin typeface="Cambria Math"/>
                                  </a:rPr>
                                  <m:t>(</m:t>
                                </m:r>
                                <m:r>
                                  <a:rPr lang="en-US" altLang="ko-KR" i="1">
                                    <a:latin typeface="Cambria Math"/>
                                  </a:rPr>
                                  <m:t>𝑇</m:t>
                                </m:r>
                                <m:r>
                                  <a:rPr lang="en-US" altLang="ko-KR" i="1">
                                    <a:latin typeface="Cambria Math"/>
                                  </a:rPr>
                                  <m:t>)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 smtClean="0"/>
                  <a:t>로 표기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평균제곱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오차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교차 엔트로피</a:t>
                </a:r>
                <a:r>
                  <a:rPr lang="en-US" altLang="ko-KR" dirty="0" smtClean="0"/>
                  <a:t>, </a:t>
                </a:r>
                <a:r>
                  <a:rPr lang="ko-KR" altLang="en-US" dirty="0" err="1" smtClean="0"/>
                  <a:t>로그우도</a:t>
                </a:r>
                <a:r>
                  <a:rPr lang="ko-KR" altLang="en-US" dirty="0" smtClean="0"/>
                  <a:t> 중에 선택하여 사용</a:t>
                </a:r>
                <a:endParaRPr lang="en-US" altLang="ko-KR" dirty="0" smtClean="0"/>
              </a:p>
              <a:p>
                <a:pPr lvl="2"/>
                <a:endParaRPr lang="en-US" altLang="ko-KR" dirty="0" smtClean="0"/>
              </a:p>
              <a:p>
                <a:pPr lvl="2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marL="266700" lvl="1" indent="0">
                  <a:buNone/>
                </a:pPr>
                <a:endParaRPr lang="en-US" altLang="ko-KR" dirty="0"/>
              </a:p>
              <a:p>
                <a:r>
                  <a:rPr lang="ko-KR" altLang="en-US" dirty="0" smtClean="0"/>
                  <a:t>학습이 할 일</a:t>
                </a:r>
                <a:endParaRPr lang="en-US" altLang="ko-KR" dirty="0"/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 t="-5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132856"/>
            <a:ext cx="5113532" cy="8066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14" y="3063028"/>
            <a:ext cx="6354669" cy="228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5662943"/>
            <a:ext cx="6192688" cy="7903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119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그레이디언트 계산</a:t>
                </a:r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 smtClean="0">
                            <a:latin typeface="Cambria Math"/>
                          </a:rPr>
                          <m:t>𝜕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 smtClean="0">
                            <a:latin typeface="Cambria Math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l-GR" altLang="ko-KR" i="1" smtClean="0">
                            <a:latin typeface="Cambria Math"/>
                            <a:ea typeface="Cambria Math"/>
                          </a:rPr>
                          <m:t>Θ</m:t>
                        </m:r>
                      </m:den>
                    </m:f>
                  </m:oMath>
                </a14:m>
                <a:r>
                  <a:rPr lang="ko-KR" altLang="en-US" dirty="0" smtClean="0"/>
                  <a:t>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구하려면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i="1" smtClean="0">
                        <a:latin typeface="Cambria Math"/>
                        <a:ea typeface="Cambria Math"/>
                      </a:rPr>
                      <m:t>Θ</m:t>
                    </m:r>
                    <m:r>
                      <a:rPr lang="en-US" altLang="ko-KR" b="0" i="1" smtClean="0">
                        <a:latin typeface="Cambria Math"/>
                        <a:ea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b="1" i="1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𝐔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𝐖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𝐕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𝐛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 i="0" smtClean="0">
                            <a:latin typeface="Cambria Math"/>
                            <a:ea typeface="Cambria Math"/>
                          </a:rPr>
                          <m:t>𝐜</m:t>
                        </m:r>
                      </m:e>
                    </m:d>
                  </m:oMath>
                </a14:m>
                <a:r>
                  <a:rPr lang="ko-KR" altLang="en-US" dirty="0" smtClean="0"/>
                  <a:t>이므로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 smtClean="0">
                            <a:latin typeface="Cambria Math"/>
                          </a:rPr>
                          <m:t>𝜕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 smtClean="0">
                            <a:latin typeface="Cambria Math"/>
                          </a:rPr>
                          <m:t>𝜕</m:t>
                        </m:r>
                        <m:r>
                          <a:rPr lang="en-US" altLang="ko-KR" b="1" i="0" smtClean="0">
                            <a:latin typeface="Cambria Math"/>
                          </a:rPr>
                          <m:t>𝐔</m:t>
                        </m:r>
                      </m:den>
                    </m:f>
                    <m:r>
                      <a:rPr lang="en-US" altLang="ko-KR" b="0" i="1" smtClean="0">
                        <a:latin typeface="Cambria Math"/>
                      </a:rPr>
                      <m:t>,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 i="0" smtClean="0">
                            <a:latin typeface="Cambria Math"/>
                          </a:rPr>
                          <m:t>𝐖</m:t>
                        </m:r>
                      </m:den>
                    </m:f>
                    <m:r>
                      <a:rPr lang="en-US" altLang="ko-KR" i="1">
                        <a:latin typeface="Cambria Math"/>
                      </a:rPr>
                      <m:t>,</m:t>
                    </m:r>
                  </m:oMath>
                </a14:m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 i="0" smtClean="0">
                            <a:latin typeface="Cambria Math"/>
                          </a:rPr>
                          <m:t>𝐕</m:t>
                        </m:r>
                      </m:den>
                    </m:f>
                    <m:r>
                      <a:rPr lang="en-US" altLang="ko-KR" i="1">
                        <a:latin typeface="Cambria Math"/>
                      </a:rPr>
                      <m:t>, 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 i="0" smtClean="0">
                            <a:latin typeface="Cambria Math"/>
                          </a:rPr>
                          <m:t>𝐛</m:t>
                        </m:r>
                      </m:den>
                    </m:f>
                    <m:r>
                      <a:rPr lang="en-US" altLang="ko-KR" i="1">
                        <a:latin typeface="Cambria Math"/>
                      </a:rPr>
                      <m:t>, 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 i="0" smtClean="0">
                            <a:latin typeface="Cambria Math"/>
                          </a:rPr>
                          <m:t>𝐜</m:t>
                        </m:r>
                      </m:den>
                    </m:f>
                    <m:r>
                      <a:rPr lang="en-US" altLang="ko-KR" i="1">
                        <a:latin typeface="Cambria Math"/>
                      </a:rPr>
                      <m:t> </m:t>
                    </m:r>
                  </m:oMath>
                </a14:m>
                <a:r>
                  <a:rPr lang="ko-KR" altLang="en-US" dirty="0" smtClean="0"/>
                  <a:t>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계산해야 함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그 중 </a:t>
                </a:r>
                <a:r>
                  <a:rPr lang="en-US" altLang="ko-KR" dirty="0" smtClean="0"/>
                  <a:t>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8-9]</a:t>
                </a:r>
                <a:r>
                  <a:rPr lang="ko-KR" altLang="en-US" dirty="0" smtClean="0"/>
                  <a:t>에서처럼 </a:t>
                </a:r>
                <a14:m>
                  <m:oMath xmlns:m="http://schemas.openxmlformats.org/officeDocument/2006/math">
                    <m:r>
                      <a:rPr lang="en-US" altLang="ko-KR" b="1">
                        <a:latin typeface="Cambria Math"/>
                        <a:ea typeface="Cambria Math"/>
                      </a:rPr>
                      <m:t>𝐕</m:t>
                    </m:r>
                  </m:oMath>
                </a14:m>
                <a:r>
                  <a:rPr lang="ko-KR" altLang="en-US" dirty="0" smtClean="0"/>
                  <a:t>는 출력에만 영향을 미치므로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>
                            <a:latin typeface="Cambria Math"/>
                          </a:rPr>
                          <m:t>𝐕</m:t>
                        </m:r>
                      </m:den>
                    </m:f>
                  </m:oMath>
                </a14:m>
                <a:r>
                  <a:rPr lang="ko-KR" altLang="en-US" dirty="0" smtClean="0"/>
                  <a:t> 계산이 가장 쉬움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>
                            <a:latin typeface="Cambria Math"/>
                          </a:rPr>
                          <m:t>𝐕</m:t>
                        </m:r>
                      </m:den>
                    </m:f>
                  </m:oMath>
                </a14:m>
                <a:r>
                  <a:rPr lang="ko-KR" altLang="en-US" dirty="0" smtClean="0"/>
                  <a:t>를 먼저 유도해 봄</a:t>
                </a:r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 t="-5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636912"/>
            <a:ext cx="6298853" cy="3711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300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>
                            <a:latin typeface="Cambria Math"/>
                          </a:rPr>
                          <m:t>𝐕</m:t>
                        </m:r>
                      </m:den>
                    </m:f>
                  </m:oMath>
                </a14:m>
                <a:r>
                  <a:rPr lang="ko-KR" altLang="en-US" dirty="0" smtClean="0"/>
                  <a:t>는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q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*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ko-KR" i="1" dirty="0" smtClean="0"/>
                  <a:t> </a:t>
                </a:r>
                <a:r>
                  <a:rPr lang="ko-KR" altLang="en-US" dirty="0" smtClean="0"/>
                  <a:t>행렬</a:t>
                </a:r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r>
                  <a:rPr lang="en-US" altLang="ko-KR" dirty="0" smtClean="0"/>
                  <a:t>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8-9]</a:t>
                </a:r>
                <a:r>
                  <a:rPr lang="ko-KR" altLang="en-US" dirty="0" smtClean="0"/>
                  <a:t>는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순간에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𝑗𝑖</m:t>
                        </m:r>
                      </m:sub>
                    </m:sSub>
                  </m:oMath>
                </a14:m>
                <a:r>
                  <a:rPr lang="ko-KR" altLang="en-US" dirty="0" smtClean="0"/>
                  <a:t>의 영향을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보여줌</a:t>
                </a:r>
                <a:r>
                  <a:rPr lang="en-US" altLang="ko-KR" dirty="0"/>
                  <a:t>(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  <a:cs typeface="Times New Roman" pitchFamily="18" charset="0"/>
                      </a:rPr>
                      <m:t>𝑗</m:t>
                    </m:r>
                    <m:r>
                      <a:rPr lang="en-US" altLang="ko-KR" i="1" dirty="0" smtClean="0">
                        <a:latin typeface="Cambria Math"/>
                        <a:cs typeface="Times New Roman" pitchFamily="18" charset="0"/>
                      </a:rPr>
                      <m:t>=1, </m:t>
                    </m:r>
                    <m:r>
                      <a:rPr lang="en-US" altLang="ko-KR" i="1" dirty="0" smtClean="0">
                        <a:latin typeface="Cambria Math"/>
                        <a:cs typeface="Times New Roman" pitchFamily="18" charset="0"/>
                      </a:rPr>
                      <m:t>𝑖</m:t>
                    </m:r>
                    <m:r>
                      <a:rPr lang="en-US" altLang="ko-KR" i="1" dirty="0" smtClean="0">
                        <a:latin typeface="Cambria Math"/>
                        <a:cs typeface="Times New Roman" pitchFamily="18" charset="0"/>
                      </a:rPr>
                      <m:t>=2</m:t>
                    </m:r>
                  </m:oMath>
                </a14:m>
                <a:r>
                  <a:rPr lang="en-US" altLang="ko-KR" dirty="0"/>
                  <a:t>)</a:t>
                </a:r>
                <a:r>
                  <a:rPr lang="ko-KR" altLang="en-US" dirty="0"/>
                  <a:t> </a:t>
                </a:r>
                <a:endParaRPr lang="en-US" altLang="ko-KR" dirty="0"/>
              </a:p>
              <a:p>
                <a:pPr lvl="1"/>
                <a:r>
                  <a:rPr lang="ko-KR" altLang="en-US" dirty="0" err="1" smtClean="0"/>
                  <a:t>로그우도를</a:t>
                </a:r>
                <a:r>
                  <a:rPr lang="ko-KR" altLang="en-US" dirty="0" smtClean="0"/>
                  <a:t> 사용하기로 하고 연쇄법칙을 적용하여 식</a:t>
                </a:r>
                <a:r>
                  <a:rPr lang="en-US" altLang="ko-KR" dirty="0" smtClean="0"/>
                  <a:t> (8.13)</a:t>
                </a:r>
                <a:r>
                  <a:rPr lang="ko-KR" altLang="en-US" dirty="0" smtClean="0"/>
                  <a:t>을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12</m:t>
                        </m:r>
                      </m:sub>
                    </m:sSub>
                  </m:oMath>
                </a14:m>
                <a:r>
                  <a:rPr lang="ko-KR" altLang="en-US" dirty="0" smtClean="0"/>
                  <a:t>로 미분하면</a:t>
                </a:r>
                <a:r>
                  <a:rPr lang="en-US" altLang="ko-KR" dirty="0" smtClean="0"/>
                  <a:t>,</a:t>
                </a:r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r>
                  <a:rPr lang="ko-KR" altLang="en-US" dirty="0" smtClean="0"/>
                  <a:t>맨 오른쪽 항은                                                             이므로 </a:t>
                </a:r>
                <a:endParaRPr lang="en-US" altLang="ko-KR" dirty="0" smtClean="0"/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484784"/>
            <a:ext cx="5722599" cy="194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4581128"/>
            <a:ext cx="2414297" cy="768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5494918"/>
            <a:ext cx="4248379" cy="382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5345013"/>
            <a:ext cx="1247775" cy="676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706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pPr lvl="1"/>
                <a:r>
                  <a:rPr lang="ko-KR" altLang="en-US" dirty="0"/>
                  <a:t>앞의 </a:t>
                </a:r>
                <a:r>
                  <a:rPr lang="en-US" altLang="ko-KR" dirty="0"/>
                  <a:t>2</a:t>
                </a:r>
                <a:r>
                  <a:rPr lang="ko-KR" altLang="en-US" dirty="0"/>
                  <a:t>개 </a:t>
                </a:r>
                <a:r>
                  <a:rPr lang="ko-KR" altLang="en-US" dirty="0" smtClean="0"/>
                  <a:t>항의 계산은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𝐲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/>
                              </a:rPr>
                              <m:t>1,0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 smtClean="0"/>
                  <a:t>인 경우와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𝐲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i="1">
                            <a:latin typeface="Cambria Math"/>
                          </a:rPr>
                          <m:t>𝑡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/>
                  <a:t>인 </a:t>
                </a:r>
                <a:r>
                  <a:rPr lang="ko-KR" altLang="en-US" dirty="0" smtClean="0"/>
                  <a:t>경우로 나누어 생각해야 함</a:t>
                </a:r>
                <a:endParaRPr lang="en-US" altLang="ko-KR" dirty="0" smtClean="0"/>
              </a:p>
              <a:p>
                <a:pPr lvl="2"/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𝐲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i="1">
                            <a:latin typeface="Cambria Math"/>
                          </a:rPr>
                          <m:t>𝑡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/>
                              </a:rPr>
                              <m:t>1,0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/>
                  <a:t>인 </a:t>
                </a:r>
                <a:r>
                  <a:rPr lang="ko-KR" altLang="en-US" dirty="0" smtClean="0"/>
                  <a:t>경우를 계산하면</a:t>
                </a:r>
                <a:r>
                  <a:rPr lang="en-US" altLang="ko-KR" dirty="0" smtClean="0"/>
                  <a:t>,</a:t>
                </a:r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2"/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𝐲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i="1">
                            <a:latin typeface="Cambria Math"/>
                          </a:rPr>
                          <m:t>𝑡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 smtClean="0"/>
                  <a:t>인 경우도 유도한 다음 두 경우를 같이 쓰면</a:t>
                </a:r>
                <a:r>
                  <a:rPr lang="en-US" altLang="ko-KR" dirty="0" smtClean="0"/>
                  <a:t>,</a:t>
                </a:r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t="-21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164" y="1700808"/>
            <a:ext cx="6025108" cy="270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674" y="5182344"/>
            <a:ext cx="4097390" cy="1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968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12</m:t>
                        </m:r>
                      </m:sub>
                    </m:sSub>
                  </m:oMath>
                </a14:m>
                <a:r>
                  <a:rPr lang="ko-KR" altLang="en-US" dirty="0" smtClean="0"/>
                  <a:t>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𝑗𝑖</m:t>
                        </m:r>
                      </m:sub>
                    </m:sSub>
                  </m:oMath>
                </a14:m>
                <a:r>
                  <a:rPr lang="ko-KR" altLang="en-US" dirty="0" smtClean="0"/>
                  <a:t>로 일반화하고</a:t>
                </a:r>
                <a:r>
                  <a:rPr lang="en-US" altLang="ko-KR" dirty="0" smtClean="0"/>
                  <a:t>, 2</a:t>
                </a:r>
                <a:r>
                  <a:rPr lang="ko-KR" altLang="en-US" dirty="0" smtClean="0"/>
                  <a:t>부류를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q</a:t>
                </a:r>
                <a:r>
                  <a:rPr lang="ko-KR" altLang="en-US" dirty="0" smtClean="0"/>
                  <a:t>개 부류로 일반화하면</a:t>
                </a:r>
                <a:r>
                  <a:rPr lang="en-US" altLang="ko-KR" dirty="0" smtClean="0"/>
                  <a:t>,</a:t>
                </a:r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r>
                  <a:rPr lang="ko-KR" altLang="en-US" dirty="0" smtClean="0"/>
                  <a:t>좀 더 간결하게 표현하면</a:t>
                </a:r>
                <a:r>
                  <a:rPr lang="en-US" altLang="ko-KR" dirty="0" smtClean="0"/>
                  <a:t>,</a:t>
                </a:r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1,2,⋯,</m:t>
                    </m:r>
                    <m:r>
                      <a:rPr lang="en-US" altLang="ko-KR" i="1" dirty="0" smtClean="0">
                        <a:latin typeface="Cambria Math"/>
                      </a:rPr>
                      <m:t>𝑇</m:t>
                    </m:r>
                    <m:r>
                      <a:rPr lang="en-US" altLang="ko-KR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ko-KR" altLang="en-US" dirty="0" smtClean="0"/>
                  <a:t>순간을 모두 고려하면</a:t>
                </a:r>
                <a:r>
                  <a:rPr lang="en-US" altLang="ko-KR" dirty="0" smtClean="0"/>
                  <a:t>,</a:t>
                </a:r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t="-42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386816"/>
            <a:ext cx="4968552" cy="143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77" y="3429000"/>
            <a:ext cx="6096187" cy="7703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357" y="4878491"/>
            <a:ext cx="6259931" cy="926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631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PREVIEW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순환 신경망과 </a:t>
            </a:r>
            <a:r>
              <a:rPr lang="en-US" altLang="ko-KR" dirty="0" smtClean="0"/>
              <a:t>LSTM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순환 </a:t>
            </a:r>
            <a:r>
              <a:rPr lang="ko-KR" altLang="en-US" dirty="0"/>
              <a:t>신경망은 시간성 정보를 </a:t>
            </a:r>
            <a:r>
              <a:rPr lang="ko-KR" altLang="en-US" dirty="0" smtClean="0"/>
              <a:t>활용하여</a:t>
            </a:r>
            <a:r>
              <a:rPr lang="en-US" altLang="ko-KR" dirty="0" smtClean="0"/>
              <a:t> </a:t>
            </a:r>
            <a:r>
              <a:rPr lang="ko-KR" altLang="en-US" dirty="0" smtClean="0"/>
              <a:t>순차 데이터를 처리하는 효과적인 학습 모델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매우 긴 순차 데이터</a:t>
            </a:r>
            <a:r>
              <a:rPr lang="en-US" altLang="ko-KR" dirty="0" smtClean="0"/>
              <a:t>(</a:t>
            </a:r>
            <a:r>
              <a:rPr lang="ko-KR" altLang="en-US" dirty="0" smtClean="0"/>
              <a:t>예</a:t>
            </a:r>
            <a:r>
              <a:rPr lang="en-US" altLang="ko-KR" dirty="0" smtClean="0"/>
              <a:t>, 30</a:t>
            </a:r>
            <a:r>
              <a:rPr lang="ko-KR" altLang="en-US" dirty="0" smtClean="0"/>
              <a:t>단어 이상의 긴 문장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처리하는 데에는 장기 의존성을 잘 다루는 </a:t>
            </a:r>
            <a:r>
              <a:rPr lang="en-US" altLang="ko-KR" dirty="0" smtClean="0"/>
              <a:t>LSTM</a:t>
            </a:r>
            <a:r>
              <a:rPr lang="ko-KR" altLang="en-US" dirty="0" smtClean="0"/>
              <a:t>을 주로 사용</a:t>
            </a:r>
            <a:r>
              <a:rPr lang="en-US" altLang="ko-KR" dirty="0" smtClean="0"/>
              <a:t>(LSTM</a:t>
            </a:r>
            <a:r>
              <a:rPr lang="ko-KR" altLang="en-US" dirty="0" smtClean="0"/>
              <a:t>은 선별 기억 능력을 가짐</a:t>
            </a:r>
            <a:r>
              <a:rPr lang="en-US" altLang="ko-KR" dirty="0" smtClean="0"/>
              <a:t>)</a:t>
            </a:r>
          </a:p>
          <a:p>
            <a:pPr lvl="1">
              <a:lnSpc>
                <a:spcPct val="150000"/>
              </a:lnSpc>
            </a:pPr>
            <a:endParaRPr lang="en-US" altLang="ko-KR" dirty="0" smtClean="0"/>
          </a:p>
          <a:p>
            <a:r>
              <a:rPr lang="ko-KR" altLang="en-US" dirty="0" smtClean="0"/>
              <a:t>최근에는 순환 신경망을 생성 모델로 사용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예</a:t>
            </a:r>
            <a:r>
              <a:rPr lang="en-US" altLang="ko-KR" dirty="0" smtClean="0"/>
              <a:t>, CNN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LSTM</a:t>
            </a:r>
            <a:r>
              <a:rPr lang="ko-KR" altLang="en-US" dirty="0" smtClean="0"/>
              <a:t>이 협력하여 자연 영상에 주석을 다는 문제를 </a:t>
            </a:r>
            <a:r>
              <a:rPr lang="ko-KR" altLang="en-US" dirty="0"/>
              <a:t>풂</a:t>
            </a:r>
            <a:r>
              <a:rPr lang="en-US" altLang="ko-KR" dirty="0" smtClean="0"/>
              <a:t>(8.5.3</a:t>
            </a:r>
            <a:r>
              <a:rPr lang="ko-KR" altLang="en-US" dirty="0" smtClean="0"/>
              <a:t>절</a:t>
            </a:r>
            <a:r>
              <a:rPr lang="en-US" altLang="ko-KR" dirty="0" smtClean="0"/>
              <a:t>)</a:t>
            </a:r>
          </a:p>
          <a:p>
            <a:pPr marL="266700" lvl="1" indent="0">
              <a:lnSpc>
                <a:spcPct val="150000"/>
              </a:lnSpc>
              <a:buNone/>
            </a:pPr>
            <a:endParaRPr lang="en-US" altLang="ko-KR" dirty="0"/>
          </a:p>
          <a:p>
            <a:pPr marL="266700" lvl="1" indent="0">
              <a:lnSpc>
                <a:spcPct val="150000"/>
              </a:lnSpc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32235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en-US" altLang="ko-KR" dirty="0" smtClean="0"/>
                  <a:t>BPTT(back-propagation through time) </a:t>
                </a:r>
                <a:r>
                  <a:rPr lang="ko-KR" altLang="en-US" dirty="0" smtClean="0"/>
                  <a:t>알고리즘</a:t>
                </a:r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𝑗𝑖</m:t>
                        </m:r>
                      </m:sub>
                    </m:sSub>
                  </m:oMath>
                </a14:m>
                <a:r>
                  <a:rPr lang="ko-KR" altLang="en-US" dirty="0" smtClean="0"/>
                  <a:t>로 미분하는 식 </a:t>
                </a:r>
                <a:r>
                  <a:rPr lang="en-US" altLang="ko-KR" dirty="0" smtClean="0"/>
                  <a:t>(8.18)</a:t>
                </a:r>
                <a:r>
                  <a:rPr lang="ko-KR" altLang="en-US" dirty="0" smtClean="0"/>
                  <a:t>을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행렬 전체를 위한 식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 smtClean="0">
                            <a:latin typeface="Cambria Math"/>
                          </a:rPr>
                          <m:t>𝜕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 smtClean="0">
                            <a:latin typeface="Cambria Math"/>
                          </a:rPr>
                          <m:t>𝜕</m:t>
                        </m:r>
                        <m:r>
                          <a:rPr lang="en-US" altLang="ko-KR" b="1" i="0" smtClean="0">
                            <a:latin typeface="Cambria Math"/>
                          </a:rPr>
                          <m:t>𝐕</m:t>
                        </m:r>
                      </m:den>
                    </m:f>
                  </m:oMath>
                </a14:m>
                <a:r>
                  <a:rPr lang="ko-KR" altLang="en-US" dirty="0" smtClean="0"/>
                  <a:t>로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확장하고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>
                            <a:latin typeface="Cambria Math"/>
                          </a:rPr>
                          <m:t>𝐔</m:t>
                        </m:r>
                      </m:den>
                    </m:f>
                    <m:r>
                      <a:rPr lang="en-US" altLang="ko-KR" i="1">
                        <a:latin typeface="Cambria Math"/>
                      </a:rPr>
                      <m:t>,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>
                            <a:latin typeface="Cambria Math"/>
                          </a:rPr>
                          <m:t>𝐖</m:t>
                        </m:r>
                      </m:den>
                    </m:f>
                    <m:r>
                      <a:rPr lang="en-US" altLang="ko-KR" i="1">
                        <a:latin typeface="Cambria Math"/>
                      </a:rPr>
                      <m:t>,</m:t>
                    </m:r>
                  </m:oMath>
                </a14:m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>
                            <a:latin typeface="Cambria Math"/>
                          </a:rPr>
                          <m:t>𝐛</m:t>
                        </m:r>
                      </m:den>
                    </m:f>
                    <m:r>
                      <a:rPr lang="en-US" altLang="ko-KR" i="1">
                        <a:latin typeface="Cambria Math"/>
                      </a:rPr>
                      <m:t>, 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𝜕</m:t>
                        </m:r>
                        <m:r>
                          <a:rPr lang="en-US" altLang="ko-KR" b="1" i="1">
                            <a:latin typeface="Cambria Math"/>
                          </a:rPr>
                          <m:t>𝐜</m:t>
                        </m:r>
                      </m:den>
                    </m:f>
                    <m:r>
                      <a:rPr lang="en-US" altLang="ko-KR" i="1">
                        <a:latin typeface="Cambria Math"/>
                      </a:rPr>
                      <m:t> </m:t>
                    </m:r>
                  </m:oMath>
                </a14:m>
                <a:r>
                  <a:rPr lang="ko-KR" altLang="en-US" dirty="0" smtClean="0"/>
                  <a:t>까지 유도하면 </a:t>
                </a:r>
                <a:r>
                  <a:rPr lang="en-US" altLang="ko-KR" dirty="0" smtClean="0"/>
                  <a:t>BPTT</a:t>
                </a:r>
                <a:r>
                  <a:rPr lang="ko-KR" altLang="en-US" dirty="0" smtClean="0"/>
                  <a:t>가 완성됨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이 확장 작업에 필요한 식 </a:t>
                </a:r>
                <a:r>
                  <a:rPr lang="en-US" altLang="ko-KR" dirty="0" smtClean="0"/>
                  <a:t>(8.16)</a:t>
                </a:r>
                <a:r>
                  <a:rPr lang="ko-KR" altLang="en-US" dirty="0" smtClean="0"/>
                  <a:t>을 벡터 형태로 일반화하면</a:t>
                </a:r>
                <a:r>
                  <a:rPr lang="en-US" altLang="ko-KR" dirty="0" smtClean="0"/>
                  <a:t>,</a:t>
                </a:r>
                <a:r>
                  <a:rPr lang="ko-KR" altLang="en-US" dirty="0" smtClean="0"/>
                  <a:t> </a:t>
                </a:r>
                <a:r>
                  <a:rPr lang="en-US" altLang="ko-KR" dirty="0" smtClean="0"/>
                  <a:t> </a:t>
                </a:r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r>
                  <a:rPr lang="ko-KR" altLang="en-US" dirty="0" err="1" smtClean="0"/>
                  <a:t>은닉층에서의</a:t>
                </a:r>
                <a:r>
                  <a:rPr lang="ko-KR" altLang="en-US" dirty="0" smtClean="0"/>
                  <a:t> 미분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순간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ko-KR" altLang="en-US" dirty="0" smtClean="0"/>
                  <a:t>의 </a:t>
                </a:r>
                <a:r>
                  <a:rPr lang="ko-KR" altLang="en-US" dirty="0" err="1" smtClean="0"/>
                  <a:t>은닉층값</a:t>
                </a:r>
                <a:r>
                  <a:rPr lang="ko-KR" altLang="en-US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𝐡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ko-KR" altLang="en-US" dirty="0" smtClean="0"/>
                  <a:t>는 그 이후의 </a:t>
                </a:r>
                <a:r>
                  <a:rPr lang="ko-KR" altLang="en-US" dirty="0" err="1" smtClean="0"/>
                  <a:t>은닉층과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출력층에</a:t>
                </a:r>
                <a:r>
                  <a:rPr lang="ko-KR" altLang="en-US" dirty="0" smtClean="0"/>
                  <a:t> 영향을 주므로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</a:rPr>
                      <m:t>𝐕</m:t>
                    </m:r>
                  </m:oMath>
                </a14:m>
                <a:r>
                  <a:rPr lang="ko-KR" altLang="en-US" dirty="0" smtClean="0"/>
                  <a:t>로 미분하는 것보다 복잡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우선 이후가 없는 마지막 순간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ko-KR" altLang="en-US" dirty="0" smtClean="0"/>
                  <a:t>에 대해 </a:t>
                </a:r>
                <a:r>
                  <a:rPr lang="ko-KR" altLang="en-US" dirty="0" err="1" smtClean="0"/>
                  <a:t>미분식을</a:t>
                </a:r>
                <a:r>
                  <a:rPr lang="ko-KR" altLang="en-US" dirty="0" smtClean="0"/>
                  <a:t> 유도하면</a:t>
                </a:r>
                <a:r>
                  <a:rPr lang="en-US" altLang="ko-KR" dirty="0" smtClean="0"/>
                  <a:t>,</a:t>
                </a:r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74" y="2564904"/>
            <a:ext cx="5688632" cy="623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22" y="5065078"/>
            <a:ext cx="6120680" cy="5961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714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pPr lvl="1"/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-1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순간</a:t>
                </a:r>
                <a:r>
                  <a:rPr lang="ko-KR" altLang="en-US" dirty="0" smtClean="0"/>
                  <a:t>의 </a:t>
                </a:r>
                <a:r>
                  <a:rPr lang="ko-KR" altLang="en-US" dirty="0" err="1" smtClean="0"/>
                  <a:t>그레이디언트를</a:t>
                </a:r>
                <a:r>
                  <a:rPr lang="ko-KR" altLang="en-US" dirty="0" smtClean="0"/>
                  <a:t> 유도하면</a:t>
                </a:r>
                <a:r>
                  <a:rPr lang="en-US" altLang="ko-KR" dirty="0" smtClean="0"/>
                  <a:t>,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b="1" dirty="0">
                        <a:latin typeface="Cambria Math"/>
                      </a:rPr>
                      <m:t>𝐃</m:t>
                    </m:r>
                    <m:d>
                      <m:dPr>
                        <m:ctrlPr>
                          <a:rPr lang="en-US" altLang="ko-KR" i="1" dirty="0">
                            <a:latin typeface="Cambria Math"/>
                          </a:rPr>
                        </m:ctrlPr>
                      </m:dPr>
                      <m:e>
                        <m:r>
                          <a:rPr lang="en-US" altLang="ko-KR" i="1" dirty="0">
                            <a:latin typeface="Cambria Math"/>
                          </a:rPr>
                          <m:t>1−</m:t>
                        </m:r>
                        <m:sSup>
                          <m:sSupPr>
                            <m:ctrlPr>
                              <a:rPr lang="en-US" altLang="ko-KR" i="1" dirty="0">
                                <a:latin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ko-KR" i="1" dirty="0">
                                    <a:latin typeface="Cambria Math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ko-KR" i="1" dirty="0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b="1" dirty="0">
                                        <a:latin typeface="Cambria Math"/>
                                      </a:rPr>
                                      <m:t>𝐡</m:t>
                                    </m:r>
                                  </m:e>
                                  <m:sup>
                                    <m:r>
                                      <a:rPr lang="en-US" altLang="ko-KR" i="1" dirty="0">
                                        <a:latin typeface="Cambria Math"/>
                                      </a:rPr>
                                      <m:t>(</m:t>
                                    </m:r>
                                    <m:r>
                                      <a:rPr lang="en-US" altLang="ko-KR" i="1" dirty="0">
                                        <a:latin typeface="Cambria Math"/>
                                      </a:rPr>
                                      <m:t>𝑇</m:t>
                                    </m:r>
                                    <m:r>
                                      <a:rPr lang="en-US" altLang="ko-KR" i="1" dirty="0">
                                        <a:latin typeface="Cambria Math"/>
                                      </a:rPr>
                                      <m:t>)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altLang="ko-KR" i="1" dirty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ko-KR" altLang="en-US" dirty="0"/>
                  <a:t>는 </a:t>
                </a:r>
                <a14:m>
                  <m:oMath xmlns:m="http://schemas.openxmlformats.org/officeDocument/2006/math">
                    <m:r>
                      <a:rPr lang="en-US" altLang="ko-KR" b="0" i="1" dirty="0" smtClean="0">
                        <a:latin typeface="Cambria Math"/>
                      </a:rPr>
                      <m:t>𝑖</m:t>
                    </m:r>
                  </m:oMath>
                </a14:m>
                <a:r>
                  <a:rPr lang="ko-KR" altLang="en-US" dirty="0"/>
                  <a:t>번 열의 대각선이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/>
                      </a:rPr>
                      <m:t>1−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bSup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ko-KR" i="1">
                                    <a:latin typeface="Cambria Math"/>
                                  </a:rPr>
                                  <m:t>(</m:t>
                                </m:r>
                                <m:r>
                                  <a:rPr lang="en-US" altLang="ko-KR" i="1">
                                    <a:latin typeface="Cambria Math"/>
                                  </a:rPr>
                                  <m:t>𝑇</m:t>
                                </m:r>
                                <m:r>
                                  <a:rPr lang="en-US" altLang="ko-KR" i="1">
                                    <a:latin typeface="Cambria Math"/>
                                  </a:rPr>
                                  <m:t>)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dirty="0"/>
                  <a:t>을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가진 대각 행렬</a:t>
                </a: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>
                  <a:lnSpc>
                    <a:spcPct val="150000"/>
                  </a:lnSpc>
                </a:pP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순간으로 일반화하면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ko-KR" altLang="en-US" dirty="0" err="1" smtClean="0">
                    <a:latin typeface="Times New Roman" pitchFamily="18" charset="0"/>
                    <a:cs typeface="Times New Roman" pitchFamily="18" charset="0"/>
                  </a:rPr>
                  <a:t>그레이디언트를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ko-KR" altLang="en-US" dirty="0" err="1" smtClean="0">
                    <a:latin typeface="Times New Roman" pitchFamily="18" charset="0"/>
                    <a:cs typeface="Times New Roman" pitchFamily="18" charset="0"/>
                  </a:rPr>
                  <a:t>역전파하는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 순환식인 식 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(8.21)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을 얻음</a:t>
                </a: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𝐽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acc>
                          <m:accPr>
                            <m:chr m:val="̃"/>
                            <m:ctrlPr>
                              <a:rPr lang="en-US" altLang="ko-KR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i="1">
                                <a:latin typeface="Cambria Math"/>
                              </a:rPr>
                              <m:t>𝑡</m:t>
                            </m:r>
                          </m:e>
                        </m:acc>
                        <m:r>
                          <a:rPr lang="en-US" altLang="ko-KR" b="0" i="1" smtClean="0"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ko-KR" altLang="en-US" dirty="0" smtClean="0"/>
                  <a:t>는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ko-KR" altLang="en-US" dirty="0" smtClean="0"/>
                  <a:t>를 포함하여 이후의 </a:t>
                </a:r>
                <a:r>
                  <a:rPr lang="ko-KR" altLang="en-US" dirty="0" err="1" smtClean="0"/>
                  <a:t>목적함숫값을</a:t>
                </a:r>
                <a:r>
                  <a:rPr lang="ko-KR" altLang="en-US" dirty="0" smtClean="0"/>
                  <a:t> 모두 더한 값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즉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acc>
                          <m:accPr>
                            <m:chr m:val="̃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i="1">
                                <a:latin typeface="Cambria Math"/>
                              </a:rPr>
                              <m:t>𝑡</m:t>
                            </m:r>
                          </m:e>
                        </m:acc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𝐽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b="0" i="1" smtClean="0">
                        <a:latin typeface="Cambria Math"/>
                      </a:rPr>
                      <m:t>+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i="1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+1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+</m:t>
                    </m:r>
                    <m:r>
                      <a:rPr lang="en-US" altLang="ko-KR" i="1" smtClean="0">
                        <a:latin typeface="Cambria Math"/>
                      </a:rPr>
                      <m:t>⋯</m:t>
                    </m:r>
                    <m:r>
                      <a:rPr lang="en-US" altLang="ko-KR" i="1">
                        <a:latin typeface="Cambria Math"/>
                      </a:rPr>
                      <m:t>+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/>
                          </a:rPr>
                          <m:t>𝐽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𝑇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ko-KR" altLang="en-US" dirty="0"/>
                  <a:t> </a:t>
                </a: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t="-42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073424"/>
            <a:ext cx="5432078" cy="1431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5027112"/>
            <a:ext cx="6851923" cy="643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240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[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그림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8-10]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은 식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(8.21)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을 설명 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729264"/>
            <a:ext cx="7412707" cy="3453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190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8.2.3 BPTT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BPTT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알고리즘 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7" y="1628800"/>
            <a:ext cx="6913245" cy="4734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97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양방향 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RNN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3960440" cy="5688632"/>
          </a:xfrm>
        </p:spPr>
        <p:txBody>
          <a:bodyPr/>
          <a:lstStyle/>
          <a:p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양방향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문맥 의존성</a:t>
            </a:r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왼쪽에서 오른쪽으로만 정보가 흐르는 </a:t>
            </a:r>
            <a:r>
              <a:rPr lang="ko-KR" altLang="en-US" dirty="0" err="1" smtClean="0">
                <a:latin typeface="Times New Roman" pitchFamily="18" charset="0"/>
                <a:cs typeface="Times New Roman" pitchFamily="18" charset="0"/>
              </a:rPr>
              <a:t>단방향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RNN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은 한계</a:t>
            </a:r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예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 [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그림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8-11]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에서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‘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거지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’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와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‘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지지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’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를 구별하기 어려움</a:t>
            </a:r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endParaRPr lang="en-US" altLang="ko-KR" dirty="0">
              <a:latin typeface="Times New Roman" pitchFamily="18" charset="0"/>
              <a:cs typeface="Times New Roman" pitchFamily="18" charset="0"/>
            </a:endParaRPr>
          </a:p>
          <a:p>
            <a:pPr lvl="1"/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양방향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RNN(BRNN)</a:t>
            </a:r>
          </a:p>
          <a:p>
            <a:pPr lvl="1" algn="just"/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ko-KR" altLang="en-US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순간의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단어는 앞쪽 단어와 뒤쪽 단어 정보를 모두 보고 처리됨</a:t>
            </a:r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pPr lvl="1" algn="just"/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기계 번역에서도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BRNN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을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활용함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 8.5.2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절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052736"/>
            <a:ext cx="3024336" cy="16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116" y="3109274"/>
            <a:ext cx="4248324" cy="334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266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8.3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장기 문맥 의존성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smtClean="0"/>
              <a:t>장기 문맥 의존성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관련된 요소가 멀리 떨어진 상황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아래 문장에서 순간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길동은</a:t>
            </a:r>
            <a:r>
              <a:rPr lang="en-US" altLang="ko-KR" dirty="0" smtClean="0"/>
              <a:t>’</a:t>
            </a:r>
            <a:r>
              <a:rPr lang="ko-KR" altLang="en-US" dirty="0" smtClean="0"/>
              <a:t>과 순간 </a:t>
            </a:r>
            <a:r>
              <a:rPr lang="en-US" altLang="ko-KR" dirty="0" smtClean="0"/>
              <a:t>32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쉬기로</a:t>
            </a:r>
            <a:r>
              <a:rPr lang="en-US" altLang="ko-KR" dirty="0" smtClean="0"/>
              <a:t>’</a:t>
            </a:r>
            <a:r>
              <a:rPr lang="ko-KR" altLang="en-US" dirty="0" smtClean="0"/>
              <a:t>는 아주 밀접한 관련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75" y="2276872"/>
            <a:ext cx="7947620" cy="816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476" y="3356992"/>
            <a:ext cx="6372771" cy="2164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304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8.3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장기 문맥 의존성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ko-KR" altLang="en-US" dirty="0" smtClean="0"/>
                  <a:t>문제점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err="1" smtClean="0"/>
                  <a:t>그레이디언트</a:t>
                </a:r>
                <a:r>
                  <a:rPr lang="ko-KR" altLang="en-US" dirty="0" smtClean="0"/>
                  <a:t> 소멸</a:t>
                </a:r>
                <a:r>
                  <a:rPr lang="en-US" altLang="ko-KR" dirty="0" smtClean="0"/>
                  <a:t>(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𝐖</m:t>
                    </m:r>
                  </m:oMath>
                </a14:m>
                <a:r>
                  <a:rPr lang="ko-KR" altLang="en-US" dirty="0" smtClean="0"/>
                  <a:t> 요소가 </a:t>
                </a:r>
                <a:r>
                  <a:rPr lang="en-US" altLang="ko-KR" dirty="0" smtClean="0"/>
                  <a:t>1</a:t>
                </a:r>
                <a:r>
                  <a:rPr lang="ko-KR" altLang="en-US" dirty="0" smtClean="0"/>
                  <a:t>보다 작을 때</a:t>
                </a:r>
                <a:r>
                  <a:rPr lang="en-US" altLang="ko-KR" dirty="0" smtClean="0"/>
                  <a:t>) </a:t>
                </a:r>
                <a:r>
                  <a:rPr lang="ko-KR" altLang="en-US" dirty="0" smtClean="0"/>
                  <a:t>또는 </a:t>
                </a:r>
                <a:r>
                  <a:rPr lang="ko-KR" altLang="en-US" dirty="0" err="1" smtClean="0"/>
                  <a:t>그레이디언트</a:t>
                </a:r>
                <a:r>
                  <a:rPr lang="ko-KR" altLang="en-US" dirty="0" smtClean="0"/>
                  <a:t> 폭발</a:t>
                </a:r>
                <a:r>
                  <a:rPr lang="en-US" altLang="ko-KR" dirty="0" smtClean="0"/>
                  <a:t>(</a:t>
                </a:r>
                <a14:m>
                  <m:oMath xmlns:m="http://schemas.openxmlformats.org/officeDocument/2006/math">
                    <m:r>
                      <a:rPr lang="en-US" altLang="ko-KR" b="1" dirty="0">
                        <a:latin typeface="Cambria Math"/>
                      </a:rPr>
                      <m:t>𝐖</m:t>
                    </m:r>
                  </m:oMath>
                </a14:m>
                <a:r>
                  <a:rPr lang="ko-KR" altLang="en-US" dirty="0"/>
                  <a:t> 요소가 </a:t>
                </a:r>
                <a:r>
                  <a:rPr lang="en-US" altLang="ko-KR" dirty="0"/>
                  <a:t>1</a:t>
                </a:r>
                <a:r>
                  <a:rPr lang="ko-KR" altLang="en-US" dirty="0"/>
                  <a:t>보다 </a:t>
                </a:r>
                <a:r>
                  <a:rPr lang="ko-KR" altLang="en-US" dirty="0" err="1" smtClean="0"/>
                  <a:t>클때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 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 smtClean="0"/>
                  <a:t>RNN</a:t>
                </a:r>
                <a:r>
                  <a:rPr lang="ko-KR" altLang="en-US" dirty="0" smtClean="0"/>
                  <a:t>은 </a:t>
                </a:r>
                <a:r>
                  <a:rPr lang="en-US" altLang="ko-KR" dirty="0" smtClean="0"/>
                  <a:t>DMLP</a:t>
                </a:r>
                <a:r>
                  <a:rPr lang="ko-KR" altLang="en-US" dirty="0" smtClean="0"/>
                  <a:t>나 </a:t>
                </a:r>
                <a:r>
                  <a:rPr lang="en-US" altLang="ko-KR" dirty="0" smtClean="0"/>
                  <a:t>CNN</a:t>
                </a:r>
                <a:r>
                  <a:rPr lang="ko-KR" altLang="en-US" dirty="0" smtClean="0"/>
                  <a:t>보다 심각</a:t>
                </a:r>
                <a:endParaRPr lang="en-US" altLang="ko-KR" dirty="0" smtClean="0"/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/>
                  <a:t>긴 입력 샘플이 자주 발생하기 때문</a:t>
                </a:r>
                <a:endParaRPr lang="en-US" altLang="ko-KR" dirty="0" smtClean="0"/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/>
                  <a:t>가중치 공유 때문에 같은 값을 계속 곱함</a:t>
                </a:r>
                <a:endParaRPr lang="en-US" altLang="ko-KR" dirty="0"/>
              </a:p>
              <a:p>
                <a:endParaRPr lang="en-US" altLang="ko-KR" dirty="0" smtClean="0"/>
              </a:p>
              <a:p>
                <a:r>
                  <a:rPr lang="en-US" altLang="ko-KR" dirty="0" smtClean="0"/>
                  <a:t>LSTM</a:t>
                </a:r>
                <a:r>
                  <a:rPr lang="ko-KR" altLang="en-US" dirty="0" smtClean="0"/>
                  <a:t>은 가장 널리 사용되는 해결책 </a:t>
                </a:r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2735733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 LSTM</a:t>
            </a:r>
            <a:r>
              <a:rPr lang="en-US" altLang="ko-KR" baseline="30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(long short term memory)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 smtClean="0"/>
              <a:t>8.4.1 </a:t>
            </a:r>
            <a:r>
              <a:rPr lang="ko-KR" altLang="en-US" dirty="0" err="1" smtClean="0"/>
              <a:t>게이트를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이용한 영향력 범위 확장</a:t>
            </a:r>
            <a:endParaRPr lang="en-US" altLang="ko-KR" dirty="0" smtClean="0"/>
          </a:p>
          <a:p>
            <a:r>
              <a:rPr lang="en-US" altLang="ko-KR" dirty="0" smtClean="0"/>
              <a:t>8.4.2 LSTM</a:t>
            </a:r>
            <a:r>
              <a:rPr lang="ko-KR" altLang="en-US" dirty="0" smtClean="0"/>
              <a:t>의 동작</a:t>
            </a:r>
            <a:endParaRPr lang="en-US" altLang="ko-KR" dirty="0" smtClean="0"/>
          </a:p>
          <a:p>
            <a:r>
              <a:rPr lang="en-US" altLang="ko-KR" dirty="0" smtClean="0"/>
              <a:t>8.4.3 </a:t>
            </a:r>
            <a:r>
              <a:rPr lang="ko-KR" altLang="en-US" dirty="0" smtClean="0"/>
              <a:t>망각 </a:t>
            </a:r>
            <a:r>
              <a:rPr lang="ko-KR" altLang="en-US" dirty="0" err="1" smtClean="0"/>
              <a:t>게이트와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핍홀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277550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8.4.1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게이트를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이용한 영향력 범위 확장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smtClean="0"/>
              <a:t>입력 </a:t>
            </a:r>
            <a:r>
              <a:rPr lang="ko-KR" altLang="en-US" dirty="0" err="1" smtClean="0"/>
              <a:t>게이트와</a:t>
            </a:r>
            <a:r>
              <a:rPr lang="ko-KR" altLang="en-US" dirty="0" smtClean="0"/>
              <a:t> 출력 </a:t>
            </a:r>
            <a:r>
              <a:rPr lang="ko-KR" altLang="en-US" dirty="0" err="1" smtClean="0"/>
              <a:t>게이트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err="1" smtClean="0"/>
              <a:t>게이트를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열면</a:t>
            </a:r>
            <a:r>
              <a:rPr lang="en-US" altLang="ko-KR" dirty="0" smtClean="0"/>
              <a:t>(    ) </a:t>
            </a:r>
            <a:r>
              <a:rPr lang="ko-KR" altLang="en-US" dirty="0" smtClean="0"/>
              <a:t>신호가 흐르고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닫으면</a:t>
            </a:r>
            <a:r>
              <a:rPr lang="en-US" altLang="ko-KR" dirty="0" smtClean="0"/>
              <a:t>(    ) </a:t>
            </a:r>
            <a:r>
              <a:rPr lang="ko-KR" altLang="en-US" dirty="0" smtClean="0"/>
              <a:t>차단됨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예</a:t>
            </a:r>
            <a:r>
              <a:rPr lang="en-US" altLang="ko-KR" dirty="0" smtClean="0"/>
              <a:t>, 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8-14]</a:t>
            </a:r>
            <a:r>
              <a:rPr lang="ko-KR" altLang="en-US" dirty="0" smtClean="0"/>
              <a:t>에서 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=1</a:t>
            </a:r>
            <a:r>
              <a:rPr lang="ko-KR" altLang="en-US" dirty="0" smtClean="0"/>
              <a:t>에서는</a:t>
            </a:r>
            <a:r>
              <a:rPr lang="en-US" altLang="ko-KR" dirty="0" smtClean="0"/>
              <a:t> </a:t>
            </a:r>
            <a:r>
              <a:rPr lang="ko-KR" altLang="en-US" dirty="0" smtClean="0"/>
              <a:t>입력만 열렸고</a:t>
            </a:r>
            <a:r>
              <a:rPr lang="en-US" altLang="ko-KR" dirty="0" smtClean="0"/>
              <a:t>,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32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와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 33</a:t>
            </a:r>
            <a:r>
              <a:rPr lang="ko-KR" altLang="en-US" dirty="0" smtClean="0"/>
              <a:t>에서는</a:t>
            </a:r>
            <a:r>
              <a:rPr lang="en-US" altLang="ko-KR" dirty="0" smtClean="0"/>
              <a:t> </a:t>
            </a:r>
            <a:r>
              <a:rPr lang="ko-KR" altLang="en-US" dirty="0" smtClean="0"/>
              <a:t>입력과 출력이 모두 열림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 </a:t>
            </a:r>
            <a:r>
              <a:rPr lang="ko-KR" altLang="en-US" dirty="0" smtClean="0"/>
              <a:t>실제로는 </a:t>
            </a:r>
            <a:r>
              <a:rPr lang="en-US" altLang="ko-KR" dirty="0" smtClean="0"/>
              <a:t>[0,1] </a:t>
            </a:r>
            <a:r>
              <a:rPr lang="ko-KR" altLang="en-US" dirty="0" smtClean="0"/>
              <a:t>사이의 </a:t>
            </a:r>
            <a:r>
              <a:rPr lang="ko-KR" altLang="en-US" dirty="0" err="1" smtClean="0"/>
              <a:t>실숫값으로</a:t>
            </a:r>
            <a:r>
              <a:rPr lang="ko-KR" altLang="en-US" dirty="0" smtClean="0"/>
              <a:t> </a:t>
            </a:r>
            <a:r>
              <a:rPr lang="ko-KR" altLang="en-US" dirty="0" smtClean="0"/>
              <a:t>개폐 정도를 조절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이 값은 학습으로 알아냄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645024"/>
            <a:ext cx="7641307" cy="259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236" y="1556792"/>
            <a:ext cx="216024" cy="216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6652" y="1567458"/>
            <a:ext cx="212692" cy="2053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23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8.4.1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게이트를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이용한 영향력 범위 확장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764704"/>
            <a:ext cx="8784976" cy="583264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 smtClean="0"/>
              <a:t>RNN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LSTM</a:t>
            </a:r>
            <a:r>
              <a:rPr lang="ko-KR" altLang="en-US" dirty="0" smtClean="0"/>
              <a:t>의 비교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8-15(a)]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RNN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8-4(a)]</a:t>
            </a:r>
            <a:r>
              <a:rPr lang="ko-KR" altLang="en-US" dirty="0" smtClean="0"/>
              <a:t>를 다른 형태로 그린 것 </a:t>
            </a:r>
            <a:r>
              <a:rPr lang="en-US" altLang="ko-KR" dirty="0" smtClean="0"/>
              <a:t>(LSTM</a:t>
            </a:r>
            <a:r>
              <a:rPr lang="ko-KR" altLang="en-US" dirty="0" smtClean="0"/>
              <a:t>과 비교 목적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얇은 선분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입력</a:t>
            </a:r>
            <a:r>
              <a:rPr lang="en-US" altLang="ko-KR" dirty="0" smtClean="0">
                <a:sym typeface="Wingdings" pitchFamily="2" charset="2"/>
              </a:rPr>
              <a:t></a:t>
            </a:r>
            <a:r>
              <a:rPr lang="ko-KR" altLang="en-US" dirty="0" smtClean="0">
                <a:sym typeface="Wingdings" pitchFamily="2" charset="2"/>
              </a:rPr>
              <a:t>은닉</a:t>
            </a:r>
            <a:r>
              <a:rPr lang="en-US" altLang="ko-KR" dirty="0" smtClean="0">
                <a:sym typeface="Wingdings" pitchFamily="2" charset="2"/>
              </a:rPr>
              <a:t>(</a:t>
            </a:r>
            <a:r>
              <a:rPr lang="ko-KR" altLang="en-US" dirty="0" smtClean="0">
                <a:sym typeface="Wingdings" pitchFamily="2" charset="2"/>
              </a:rPr>
              <a:t>파랑</a:t>
            </a:r>
            <a:r>
              <a:rPr lang="en-US" altLang="ko-KR" dirty="0" smtClean="0">
                <a:sym typeface="Wingdings" pitchFamily="2" charset="2"/>
              </a:rPr>
              <a:t>), </a:t>
            </a:r>
            <a:r>
              <a:rPr lang="ko-KR" altLang="en-US" dirty="0" smtClean="0">
                <a:sym typeface="Wingdings" pitchFamily="2" charset="2"/>
              </a:rPr>
              <a:t>은닉</a:t>
            </a:r>
            <a:r>
              <a:rPr lang="en-US" altLang="ko-KR" dirty="0" smtClean="0">
                <a:sym typeface="Wingdings" pitchFamily="2" charset="2"/>
              </a:rPr>
              <a:t></a:t>
            </a:r>
            <a:r>
              <a:rPr lang="ko-KR" altLang="en-US" dirty="0" smtClean="0">
                <a:sym typeface="Wingdings" pitchFamily="2" charset="2"/>
              </a:rPr>
              <a:t>은닉</a:t>
            </a:r>
            <a:r>
              <a:rPr lang="en-US" altLang="ko-KR" dirty="0" smtClean="0">
                <a:sym typeface="Wingdings" pitchFamily="2" charset="2"/>
              </a:rPr>
              <a:t>(</a:t>
            </a:r>
            <a:r>
              <a:rPr lang="ko-KR" altLang="en-US" dirty="0" smtClean="0">
                <a:sym typeface="Wingdings" pitchFamily="2" charset="2"/>
              </a:rPr>
              <a:t>검정</a:t>
            </a:r>
            <a:r>
              <a:rPr lang="en-US" altLang="ko-KR" dirty="0" smtClean="0">
                <a:sym typeface="Wingdings" pitchFamily="2" charset="2"/>
              </a:rPr>
              <a:t>), </a:t>
            </a:r>
            <a:r>
              <a:rPr lang="ko-KR" altLang="en-US" dirty="0" smtClean="0">
                <a:sym typeface="Wingdings" pitchFamily="2" charset="2"/>
              </a:rPr>
              <a:t>은닉</a:t>
            </a:r>
            <a:r>
              <a:rPr lang="en-US" altLang="ko-KR" dirty="0" smtClean="0">
                <a:sym typeface="Wingdings" pitchFamily="2" charset="2"/>
              </a:rPr>
              <a:t></a:t>
            </a:r>
            <a:r>
              <a:rPr lang="ko-KR" altLang="en-US" dirty="0" smtClean="0">
                <a:sym typeface="Wingdings" pitchFamily="2" charset="2"/>
              </a:rPr>
              <a:t>출력</a:t>
            </a:r>
            <a:r>
              <a:rPr lang="en-US" altLang="ko-KR" dirty="0" smtClean="0">
                <a:sym typeface="Wingdings" pitchFamily="2" charset="2"/>
              </a:rPr>
              <a:t>(</a:t>
            </a:r>
            <a:r>
              <a:rPr lang="ko-KR" altLang="en-US" dirty="0" smtClean="0">
                <a:sym typeface="Wingdings" pitchFamily="2" charset="2"/>
              </a:rPr>
              <a:t>빨강</a:t>
            </a:r>
            <a:r>
              <a:rPr lang="en-US" altLang="ko-KR" dirty="0" smtClean="0">
                <a:sym typeface="Wingdings" pitchFamily="2" charset="2"/>
              </a:rPr>
              <a:t>)</a:t>
            </a:r>
          </a:p>
          <a:p>
            <a:pPr lvl="2"/>
            <a:endParaRPr lang="en-US" altLang="ko-KR" dirty="0">
              <a:sym typeface="Wingdings" pitchFamily="2" charset="2"/>
            </a:endParaRPr>
          </a:p>
          <a:p>
            <a:pPr lvl="2"/>
            <a:endParaRPr lang="en-US" altLang="ko-KR" dirty="0" smtClean="0">
              <a:sym typeface="Wingdings" pitchFamily="2" charset="2"/>
            </a:endParaRPr>
          </a:p>
          <a:p>
            <a:pPr lvl="2"/>
            <a:endParaRPr lang="en-US" altLang="ko-KR" dirty="0">
              <a:sym typeface="Wingdings" pitchFamily="2" charset="2"/>
            </a:endParaRPr>
          </a:p>
          <a:p>
            <a:pPr lvl="2"/>
            <a:endParaRPr lang="en-US" altLang="ko-KR" dirty="0" smtClean="0">
              <a:sym typeface="Wingdings" pitchFamily="2" charset="2"/>
            </a:endParaRPr>
          </a:p>
          <a:p>
            <a:pPr lvl="2"/>
            <a:endParaRPr lang="en-US" altLang="ko-KR" dirty="0">
              <a:sym typeface="Wingdings" pitchFamily="2" charset="2"/>
            </a:endParaRPr>
          </a:p>
          <a:p>
            <a:pPr lvl="2"/>
            <a:endParaRPr lang="en-US" altLang="ko-KR" dirty="0" smtClean="0">
              <a:sym typeface="Wingdings" pitchFamily="2" charset="2"/>
            </a:endParaRPr>
          </a:p>
          <a:p>
            <a:pPr lvl="2"/>
            <a:endParaRPr lang="en-US" altLang="ko-KR" dirty="0">
              <a:sym typeface="Wingdings" pitchFamily="2" charset="2"/>
            </a:endParaRPr>
          </a:p>
          <a:p>
            <a:pPr lvl="2"/>
            <a:endParaRPr lang="en-US" altLang="ko-KR" dirty="0" smtClean="0">
              <a:sym typeface="Wingdings" pitchFamily="2" charset="2"/>
            </a:endParaRPr>
          </a:p>
          <a:p>
            <a:pPr marL="447675" lvl="2" indent="0">
              <a:buNone/>
            </a:pPr>
            <a:endParaRPr lang="en-US" altLang="ko-KR" dirty="0" smtClean="0">
              <a:sym typeface="Wingdings" pitchFamily="2" charset="2"/>
            </a:endParaRPr>
          </a:p>
          <a:p>
            <a:pPr lvl="1"/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 smtClean="0"/>
              <a:t>8-15(b)]</a:t>
            </a:r>
            <a:r>
              <a:rPr lang="ko-KR" altLang="en-US" dirty="0"/>
              <a:t>의 </a:t>
            </a:r>
            <a:r>
              <a:rPr lang="en-US" altLang="ko-KR" dirty="0" smtClean="0"/>
              <a:t>LSTM</a:t>
            </a:r>
            <a:r>
              <a:rPr lang="ko-KR" altLang="en-US" dirty="0" smtClean="0"/>
              <a:t>은 메모리</a:t>
            </a:r>
            <a:r>
              <a:rPr lang="en-US" altLang="ko-KR" dirty="0" smtClean="0"/>
              <a:t> </a:t>
            </a:r>
            <a:r>
              <a:rPr lang="ko-KR" altLang="en-US" dirty="0" smtClean="0"/>
              <a:t>블록을 가짐</a:t>
            </a:r>
            <a:endParaRPr lang="en-US" altLang="ko-KR" dirty="0" smtClean="0"/>
          </a:p>
          <a:p>
            <a:pPr lvl="2"/>
            <a:r>
              <a:rPr lang="ko-KR" altLang="en-US" dirty="0"/>
              <a:t>얇은 선분</a:t>
            </a:r>
            <a:r>
              <a:rPr lang="en-US" altLang="ko-KR" dirty="0"/>
              <a:t>: </a:t>
            </a:r>
            <a:r>
              <a:rPr lang="ko-KR" altLang="en-US" dirty="0"/>
              <a:t>입력</a:t>
            </a:r>
            <a:r>
              <a:rPr lang="en-US" altLang="ko-KR" dirty="0">
                <a:sym typeface="Wingdings" pitchFamily="2" charset="2"/>
              </a:rPr>
              <a:t></a:t>
            </a:r>
            <a:r>
              <a:rPr lang="ko-KR" altLang="en-US" dirty="0">
                <a:sym typeface="Wingdings" pitchFamily="2" charset="2"/>
              </a:rPr>
              <a:t>은닉</a:t>
            </a:r>
            <a:r>
              <a:rPr lang="en-US" altLang="ko-KR" dirty="0">
                <a:sym typeface="Wingdings" pitchFamily="2" charset="2"/>
              </a:rPr>
              <a:t>(</a:t>
            </a:r>
            <a:r>
              <a:rPr lang="ko-KR" altLang="en-US" dirty="0">
                <a:sym typeface="Wingdings" pitchFamily="2" charset="2"/>
              </a:rPr>
              <a:t>파랑</a:t>
            </a:r>
            <a:r>
              <a:rPr lang="en-US" altLang="ko-KR" dirty="0">
                <a:sym typeface="Wingdings" pitchFamily="2" charset="2"/>
              </a:rPr>
              <a:t>), </a:t>
            </a:r>
            <a:r>
              <a:rPr lang="ko-KR" altLang="en-US" dirty="0">
                <a:sym typeface="Wingdings" pitchFamily="2" charset="2"/>
              </a:rPr>
              <a:t>은닉</a:t>
            </a:r>
            <a:r>
              <a:rPr lang="en-US" altLang="ko-KR" dirty="0">
                <a:sym typeface="Wingdings" pitchFamily="2" charset="2"/>
              </a:rPr>
              <a:t></a:t>
            </a:r>
            <a:r>
              <a:rPr lang="ko-KR" altLang="en-US" dirty="0">
                <a:sym typeface="Wingdings" pitchFamily="2" charset="2"/>
              </a:rPr>
              <a:t>은닉</a:t>
            </a:r>
            <a:r>
              <a:rPr lang="en-US" altLang="ko-KR" dirty="0">
                <a:sym typeface="Wingdings" pitchFamily="2" charset="2"/>
              </a:rPr>
              <a:t>(</a:t>
            </a:r>
            <a:r>
              <a:rPr lang="ko-KR" altLang="en-US" dirty="0">
                <a:sym typeface="Wingdings" pitchFamily="2" charset="2"/>
              </a:rPr>
              <a:t>검정</a:t>
            </a:r>
            <a:r>
              <a:rPr lang="en-US" altLang="ko-KR" dirty="0">
                <a:sym typeface="Wingdings" pitchFamily="2" charset="2"/>
              </a:rPr>
              <a:t>), </a:t>
            </a:r>
            <a:r>
              <a:rPr lang="ko-KR" altLang="en-US" dirty="0">
                <a:sym typeface="Wingdings" pitchFamily="2" charset="2"/>
              </a:rPr>
              <a:t>은닉</a:t>
            </a:r>
            <a:r>
              <a:rPr lang="en-US" altLang="ko-KR" dirty="0">
                <a:sym typeface="Wingdings" pitchFamily="2" charset="2"/>
              </a:rPr>
              <a:t></a:t>
            </a:r>
            <a:r>
              <a:rPr lang="ko-KR" altLang="en-US" dirty="0">
                <a:sym typeface="Wingdings" pitchFamily="2" charset="2"/>
              </a:rPr>
              <a:t>출력</a:t>
            </a:r>
            <a:r>
              <a:rPr lang="en-US" altLang="ko-KR" dirty="0">
                <a:sym typeface="Wingdings" pitchFamily="2" charset="2"/>
              </a:rPr>
              <a:t>(</a:t>
            </a:r>
            <a:r>
              <a:rPr lang="ko-KR" altLang="en-US" dirty="0">
                <a:sym typeface="Wingdings" pitchFamily="2" charset="2"/>
              </a:rPr>
              <a:t>빨강</a:t>
            </a:r>
            <a:r>
              <a:rPr lang="en-US" altLang="ko-KR" dirty="0" smtClean="0">
                <a:sym typeface="Wingdings" pitchFamily="2" charset="2"/>
              </a:rPr>
              <a:t>)         RNN</a:t>
            </a:r>
            <a:r>
              <a:rPr lang="ko-KR" altLang="en-US" dirty="0" smtClean="0">
                <a:sym typeface="Wingdings" pitchFamily="2" charset="2"/>
              </a:rPr>
              <a:t>과 동일</a:t>
            </a:r>
            <a:endParaRPr lang="en-US" altLang="ko-KR" dirty="0" smtClean="0">
              <a:sym typeface="Wingdings" pitchFamily="2" charset="2"/>
            </a:endParaRPr>
          </a:p>
          <a:p>
            <a:pPr lvl="2"/>
            <a:r>
              <a:rPr lang="ko-KR" altLang="en-US" dirty="0" smtClean="0">
                <a:sym typeface="Wingdings" pitchFamily="2" charset="2"/>
              </a:rPr>
              <a:t>추가로</a:t>
            </a:r>
            <a:r>
              <a:rPr lang="en-US" altLang="ko-KR" dirty="0" smtClean="0">
                <a:sym typeface="Wingdings" pitchFamily="2" charset="2"/>
              </a:rPr>
              <a:t>, </a:t>
            </a:r>
          </a:p>
          <a:p>
            <a:pPr lvl="3"/>
            <a:r>
              <a:rPr lang="ko-KR" altLang="en-US" dirty="0" smtClean="0">
                <a:sym typeface="Wingdings" pitchFamily="2" charset="2"/>
              </a:rPr>
              <a:t>메모리 블록의 출력</a:t>
            </a:r>
            <a:r>
              <a:rPr lang="en-US" altLang="ko-KR" dirty="0" smtClean="0">
                <a:sym typeface="Wingdings" pitchFamily="2" charset="2"/>
              </a:rPr>
              <a:t></a:t>
            </a:r>
            <a:r>
              <a:rPr lang="ko-KR" altLang="en-US" dirty="0" smtClean="0">
                <a:sym typeface="Wingdings" pitchFamily="2" charset="2"/>
              </a:rPr>
              <a:t>출력 </a:t>
            </a:r>
            <a:r>
              <a:rPr lang="ko-KR" altLang="en-US" dirty="0" err="1" smtClean="0">
                <a:sym typeface="Wingdings" pitchFamily="2" charset="2"/>
              </a:rPr>
              <a:t>게이트</a:t>
            </a:r>
            <a:r>
              <a:rPr lang="en-US" altLang="ko-KR" dirty="0" smtClean="0">
                <a:sym typeface="Wingdings" pitchFamily="2" charset="2"/>
              </a:rPr>
              <a:t>, </a:t>
            </a:r>
            <a:r>
              <a:rPr lang="ko-KR" altLang="en-US" dirty="0" smtClean="0">
                <a:sym typeface="Wingdings" pitchFamily="2" charset="2"/>
              </a:rPr>
              <a:t>입력 </a:t>
            </a:r>
            <a:r>
              <a:rPr lang="ko-KR" altLang="en-US" dirty="0" err="1" smtClean="0">
                <a:sym typeface="Wingdings" pitchFamily="2" charset="2"/>
              </a:rPr>
              <a:t>게이트</a:t>
            </a:r>
            <a:r>
              <a:rPr lang="en-US" altLang="ko-KR" dirty="0" smtClean="0">
                <a:sym typeface="Wingdings" pitchFamily="2" charset="2"/>
              </a:rPr>
              <a:t>(</a:t>
            </a:r>
            <a:r>
              <a:rPr lang="ko-KR" altLang="en-US" dirty="0" smtClean="0">
                <a:sym typeface="Wingdings" pitchFamily="2" charset="2"/>
              </a:rPr>
              <a:t>굵은 검정</a:t>
            </a:r>
            <a:r>
              <a:rPr lang="en-US" altLang="ko-KR" dirty="0" smtClean="0">
                <a:sym typeface="Wingdings" pitchFamily="2" charset="2"/>
              </a:rPr>
              <a:t>) </a:t>
            </a:r>
          </a:p>
          <a:p>
            <a:pPr lvl="3"/>
            <a:r>
              <a:rPr lang="ko-KR" altLang="en-US" dirty="0" smtClean="0">
                <a:sym typeface="Wingdings" pitchFamily="2" charset="2"/>
              </a:rPr>
              <a:t>입력 벡터 </a:t>
            </a:r>
            <a:r>
              <a:rPr lang="en-US" altLang="ko-KR" b="1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x</a:t>
            </a:r>
            <a:r>
              <a:rPr lang="en-US" altLang="ko-KR" dirty="0" smtClean="0">
                <a:sym typeface="Wingdings" pitchFamily="2" charset="2"/>
              </a:rPr>
              <a:t></a:t>
            </a:r>
            <a:r>
              <a:rPr lang="ko-KR" altLang="en-US" dirty="0" smtClean="0">
                <a:sym typeface="Wingdings" pitchFamily="2" charset="2"/>
              </a:rPr>
              <a:t>출력</a:t>
            </a:r>
            <a:r>
              <a:rPr lang="en-US" altLang="ko-KR" dirty="0" smtClean="0">
                <a:sym typeface="Wingdings" pitchFamily="2" charset="2"/>
              </a:rPr>
              <a:t> </a:t>
            </a:r>
            <a:r>
              <a:rPr lang="ko-KR" altLang="en-US" dirty="0" err="1" smtClean="0">
                <a:sym typeface="Wingdings" pitchFamily="2" charset="2"/>
              </a:rPr>
              <a:t>게이트</a:t>
            </a:r>
            <a:r>
              <a:rPr lang="en-US" altLang="ko-KR" dirty="0" smtClean="0">
                <a:sym typeface="Wingdings" pitchFamily="2" charset="2"/>
              </a:rPr>
              <a:t>, </a:t>
            </a:r>
            <a:r>
              <a:rPr lang="ko-KR" altLang="en-US" dirty="0" smtClean="0">
                <a:sym typeface="Wingdings" pitchFamily="2" charset="2"/>
              </a:rPr>
              <a:t>입력 </a:t>
            </a:r>
            <a:r>
              <a:rPr lang="ko-KR" altLang="en-US" dirty="0" err="1" smtClean="0">
                <a:sym typeface="Wingdings" pitchFamily="2" charset="2"/>
              </a:rPr>
              <a:t>게이트</a:t>
            </a:r>
            <a:r>
              <a:rPr lang="en-US" altLang="ko-KR" dirty="0" smtClean="0">
                <a:sym typeface="Wingdings" pitchFamily="2" charset="2"/>
              </a:rPr>
              <a:t>(</a:t>
            </a:r>
            <a:r>
              <a:rPr lang="ko-KR" altLang="en-US" dirty="0" smtClean="0">
                <a:sym typeface="Wingdings" pitchFamily="2" charset="2"/>
              </a:rPr>
              <a:t>굵은 파랑</a:t>
            </a:r>
            <a:r>
              <a:rPr lang="en-US" altLang="ko-KR" dirty="0" smtClean="0">
                <a:sym typeface="Wingdings" pitchFamily="2" charset="2"/>
              </a:rPr>
              <a:t>)</a:t>
            </a:r>
            <a:endParaRPr lang="en-US" altLang="ko-KR" dirty="0">
              <a:sym typeface="Wingdings" pitchFamily="2" charset="2"/>
            </a:endParaRPr>
          </a:p>
          <a:p>
            <a:pPr lvl="2"/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844825"/>
            <a:ext cx="5256584" cy="2695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568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/>
          <p:cNvSpPr txBox="1">
            <a:spLocks/>
          </p:cNvSpPr>
          <p:nvPr/>
        </p:nvSpPr>
        <p:spPr>
          <a:xfrm>
            <a:off x="251520" y="1412776"/>
            <a:ext cx="8568952" cy="568863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altLang="ko-KR" sz="1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556792"/>
            <a:ext cx="7305675" cy="2524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354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8.4.2 LSTM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동작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 smtClean="0"/>
              <a:t>RNN</a:t>
            </a:r>
            <a:r>
              <a:rPr lang="ko-KR" altLang="en-US" dirty="0" smtClean="0"/>
              <a:t>의 은닉 </a:t>
            </a:r>
            <a:r>
              <a:rPr lang="ko-KR" altLang="en-US" dirty="0" err="1" smtClean="0"/>
              <a:t>노드를</a:t>
            </a:r>
            <a:r>
              <a:rPr lang="ko-KR" altLang="en-US" dirty="0" smtClean="0"/>
              <a:t> 확대하여 다시 살펴보면</a:t>
            </a:r>
            <a:r>
              <a:rPr lang="en-US" altLang="ko-KR" dirty="0" smtClean="0"/>
              <a:t>,</a:t>
            </a:r>
          </a:p>
          <a:p>
            <a:pPr lvl="1"/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8-16]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LSTM</a:t>
            </a:r>
            <a:r>
              <a:rPr lang="ko-KR" altLang="en-US" dirty="0" smtClean="0"/>
              <a:t>과 같은 표기법을 쓰기 위해 다시 그린 것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굵은 선은 가중치 벡터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식 </a:t>
            </a:r>
            <a:r>
              <a:rPr lang="en-US" altLang="ko-KR" dirty="0" smtClean="0"/>
              <a:t>(8.6)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RNN</a:t>
            </a:r>
            <a:r>
              <a:rPr lang="ko-KR" altLang="en-US" dirty="0" smtClean="0"/>
              <a:t>의 동작을 나타냄</a:t>
            </a: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29" y="2492896"/>
            <a:ext cx="5410539" cy="36576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803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8.4.2 LSTM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동작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1" y="908720"/>
            <a:ext cx="4392489" cy="5688632"/>
          </a:xfrm>
        </p:spPr>
        <p:txBody>
          <a:bodyPr/>
          <a:lstStyle/>
          <a:p>
            <a:r>
              <a:rPr lang="en-US" altLang="ko-KR" dirty="0" smtClean="0"/>
              <a:t>LSTM</a:t>
            </a:r>
            <a:r>
              <a:rPr lang="ko-KR" altLang="en-US" dirty="0" smtClean="0"/>
              <a:t>의 동작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8-17]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LSTM</a:t>
            </a:r>
            <a:r>
              <a:rPr lang="ko-KR" altLang="en-US" dirty="0" smtClean="0"/>
              <a:t>에서 출력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게이트와</a:t>
            </a:r>
            <a:r>
              <a:rPr lang="ko-KR" altLang="en-US" dirty="0" smtClean="0"/>
              <a:t> 입력 </a:t>
            </a:r>
            <a:r>
              <a:rPr lang="ko-KR" altLang="en-US" dirty="0" err="1" smtClean="0"/>
              <a:t>게이트의</a:t>
            </a:r>
            <a:r>
              <a:rPr lang="ko-KR" altLang="en-US" dirty="0" smtClean="0"/>
              <a:t> 값이 </a:t>
            </a:r>
            <a:r>
              <a:rPr lang="en-US" altLang="ko-KR" dirty="0" smtClean="0"/>
              <a:t>1.0</a:t>
            </a:r>
            <a:r>
              <a:rPr lang="ko-KR" altLang="en-US" dirty="0" smtClean="0"/>
              <a:t>으로 고정되면 </a:t>
            </a:r>
            <a:r>
              <a:rPr lang="en-US" altLang="ko-KR" dirty="0" smtClean="0"/>
              <a:t>RNN</a:t>
            </a:r>
            <a:r>
              <a:rPr lang="ko-KR" altLang="en-US" dirty="0"/>
              <a:t> </a:t>
            </a:r>
            <a:r>
              <a:rPr lang="ko-KR" altLang="en-US" dirty="0" smtClean="0"/>
              <a:t>동작과 동일함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하지만 이들 값은 가중치와 신호 값에 따라 정해지며 개폐 정도를 조절함 </a:t>
            </a:r>
            <a:r>
              <a:rPr lang="en-US" altLang="ko-KR" dirty="0" smtClean="0">
                <a:sym typeface="Wingdings" pitchFamily="2" charset="2"/>
              </a:rPr>
              <a:t></a:t>
            </a:r>
            <a:r>
              <a:rPr lang="ko-KR" altLang="en-US" dirty="0" smtClean="0"/>
              <a:t> </a:t>
            </a:r>
            <a:r>
              <a:rPr lang="en-US" altLang="ko-KR" dirty="0" smtClean="0"/>
              <a:t>RNN</a:t>
            </a:r>
            <a:r>
              <a:rPr lang="ko-KR" altLang="en-US" dirty="0" smtClean="0"/>
              <a:t>과 차별성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268760"/>
            <a:ext cx="3955697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513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8.4.2 LSTM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동작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640960" cy="5688632"/>
              </a:xfrm>
            </p:spPr>
            <p:txBody>
              <a:bodyPr/>
              <a:lstStyle/>
              <a:p>
                <a:r>
                  <a:rPr lang="en-US" altLang="ko-KR" dirty="0" smtClean="0"/>
                  <a:t>LSTM</a:t>
                </a:r>
                <a:r>
                  <a:rPr lang="ko-KR" altLang="en-US" dirty="0" smtClean="0"/>
                  <a:t>의 가중치</a:t>
                </a:r>
                <a:endParaRPr lang="en-US" altLang="ko-KR" dirty="0" smtClean="0"/>
              </a:p>
              <a:p>
                <a:pPr lvl="1"/>
                <a:r>
                  <a:rPr lang="ko-KR" altLang="en-US" dirty="0" err="1" smtClean="0"/>
                  <a:t>은닉층과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은닉층을</a:t>
                </a:r>
                <a:r>
                  <a:rPr lang="ko-KR" altLang="en-US" dirty="0" smtClean="0"/>
                  <a:t> 잇는 순환 에지는 세 종류의 가중치를 가짐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굵은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검정 선</a:t>
                </a:r>
                <a:r>
                  <a:rPr lang="en-US" altLang="ko-KR" dirty="0" smtClean="0"/>
                  <a:t>)</a:t>
                </a:r>
              </a:p>
              <a:p>
                <a:pPr lvl="2"/>
                <a:r>
                  <a:rPr lang="ko-KR" altLang="en-US" dirty="0" smtClean="0"/>
                  <a:t>입력단과 연결하는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𝐖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𝑔</m:t>
                        </m:r>
                      </m:sup>
                    </m:sSup>
                  </m:oMath>
                </a14:m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입력 </a:t>
                </a:r>
                <a:r>
                  <a:rPr lang="ko-KR" altLang="en-US" dirty="0" err="1" smtClean="0"/>
                  <a:t>게이트와</a:t>
                </a:r>
                <a:r>
                  <a:rPr lang="ko-KR" altLang="en-US" dirty="0" smtClean="0"/>
                  <a:t> </a:t>
                </a:r>
                <a:r>
                  <a:rPr lang="ko-KR" altLang="en-US" dirty="0"/>
                  <a:t>연결하는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𝐖</m:t>
                        </m:r>
                      </m:e>
                      <m:sup>
                        <m:r>
                          <a:rPr lang="en-US" altLang="ko-KR" b="1" i="1" smtClean="0">
                            <a:latin typeface="Cambria Math"/>
                          </a:rPr>
                          <m:t>𝒊</m:t>
                        </m:r>
                      </m:sup>
                    </m:sSup>
                  </m:oMath>
                </a14:m>
                <a:r>
                  <a:rPr lang="en-US" altLang="ko-KR" dirty="0"/>
                  <a:t>, </a:t>
                </a:r>
                <a:r>
                  <a:rPr lang="ko-KR" altLang="en-US" dirty="0" smtClean="0"/>
                  <a:t>출력</a:t>
                </a:r>
                <a:r>
                  <a:rPr lang="en-US" altLang="ko-KR" dirty="0" smtClean="0"/>
                  <a:t> </a:t>
                </a:r>
                <a:r>
                  <a:rPr lang="ko-KR" altLang="en-US" dirty="0" err="1" smtClean="0"/>
                  <a:t>게이트와</a:t>
                </a:r>
                <a:r>
                  <a:rPr lang="ko-KR" altLang="en-US" dirty="0" smtClean="0"/>
                  <a:t> </a:t>
                </a:r>
                <a:r>
                  <a:rPr lang="ko-KR" altLang="en-US" dirty="0"/>
                  <a:t>연결하는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𝐖</m:t>
                        </m:r>
                      </m:e>
                      <m:sup>
                        <m:r>
                          <a:rPr lang="en-US" altLang="ko-KR" b="1" i="1" smtClean="0">
                            <a:latin typeface="Cambria Math"/>
                          </a:rPr>
                          <m:t>𝒐</m:t>
                        </m:r>
                      </m:sup>
                    </m:sSup>
                  </m:oMath>
                </a14:m>
                <a:endParaRPr lang="en-US" altLang="ko-KR" dirty="0" smtClean="0"/>
              </a:p>
              <a:p>
                <a:pPr lvl="1"/>
                <a:r>
                  <a:rPr lang="ko-KR" altLang="en-US" dirty="0" err="1" smtClean="0"/>
                  <a:t>입력층과</a:t>
                </a:r>
                <a:r>
                  <a:rPr lang="en-US" altLang="ko-KR" dirty="0" smtClean="0"/>
                  <a:t> </a:t>
                </a:r>
                <a:r>
                  <a:rPr lang="ko-KR" altLang="en-US" dirty="0" err="1" smtClean="0"/>
                  <a:t>은닉층을</a:t>
                </a:r>
                <a:r>
                  <a:rPr lang="ko-KR" altLang="en-US" dirty="0" smtClean="0"/>
                  <a:t> 연결하는 가중치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</a:rPr>
                      <m:t>𝐔</m:t>
                    </m:r>
                  </m:oMath>
                </a14:m>
                <a:r>
                  <a:rPr lang="ko-KR" altLang="en-US" dirty="0" smtClean="0"/>
                  <a:t>도 마찬가지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굵은 파란 선</a:t>
                </a:r>
                <a:r>
                  <a:rPr lang="en-US" altLang="ko-KR" dirty="0" smtClean="0"/>
                  <a:t>)</a:t>
                </a:r>
              </a:p>
              <a:p>
                <a:pPr lvl="1"/>
                <a:endParaRPr lang="en-US" altLang="ko-KR" dirty="0" smtClean="0"/>
              </a:p>
              <a:p>
                <a:r>
                  <a:rPr lang="ko-KR" altLang="en-US" dirty="0" smtClean="0"/>
                  <a:t>가중치를 행렬로 표현하면</a:t>
                </a:r>
                <a:r>
                  <a:rPr lang="en-US" altLang="ko-KR" dirty="0" smtClean="0"/>
                  <a:t>,</a:t>
                </a:r>
              </a:p>
              <a:p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640960" cy="5688632"/>
              </a:xfrm>
              <a:blipFill rotWithShape="1">
                <a:blip r:embed="rId2"/>
                <a:stretch>
                  <a:fillRect l="-56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3385701"/>
            <a:ext cx="8404501" cy="27075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312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8.4.2 LSTM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동작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640960" cy="5688632"/>
              </a:xfrm>
            </p:spPr>
            <p:txBody>
              <a:bodyPr/>
              <a:lstStyle/>
              <a:p>
                <a:r>
                  <a:rPr lang="ko-KR" altLang="en-US" dirty="0" smtClean="0"/>
                  <a:t>세 곳</a:t>
                </a:r>
                <a:r>
                  <a:rPr lang="en-US" altLang="ko-KR" dirty="0" smtClean="0"/>
                  <a:t>(</a:t>
                </a:r>
                <a:r>
                  <a:rPr lang="ko-KR" altLang="en-US" dirty="0" err="1" smtClean="0"/>
                  <a:t>입력단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입력 </a:t>
                </a:r>
                <a:r>
                  <a:rPr lang="ko-KR" altLang="en-US" dirty="0" err="1" smtClean="0"/>
                  <a:t>게이트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출력 </a:t>
                </a:r>
                <a:r>
                  <a:rPr lang="ko-KR" altLang="en-US" dirty="0" err="1" smtClean="0"/>
                  <a:t>게이트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에서의 계산</a:t>
                </a:r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𝑔</m:t>
                    </m:r>
                    <m:r>
                      <a:rPr lang="en-US" altLang="ko-KR" b="0" i="1" smtClean="0">
                        <a:latin typeface="Cambria Math"/>
                      </a:rPr>
                      <m:t>, </m:t>
                    </m:r>
                    <m:r>
                      <a:rPr lang="en-US" altLang="ko-KR" b="0" i="1" smtClean="0">
                        <a:latin typeface="Cambria Math"/>
                      </a:rPr>
                      <m:t>𝑖</m:t>
                    </m:r>
                    <m:r>
                      <a:rPr lang="en-US" altLang="ko-KR" b="0" i="1" smtClean="0">
                        <a:latin typeface="Cambria Math"/>
                      </a:rPr>
                      <m:t>, </m:t>
                    </m:r>
                    <m:r>
                      <a:rPr lang="en-US" altLang="ko-KR" b="0" i="1" smtClean="0">
                        <a:latin typeface="Cambria Math"/>
                      </a:rPr>
                      <m:t>𝑜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ko-KR" altLang="en-US" dirty="0" smtClean="0"/>
                  <a:t>값은 가중치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</a:rPr>
                      <m:t>𝐮</m:t>
                    </m:r>
                    <m:r>
                      <a:rPr lang="en-US" altLang="ko-KR" b="0" i="1" smtClean="0">
                        <a:latin typeface="Cambria Math"/>
                      </a:rPr>
                      <m:t>, </m:t>
                    </m:r>
                    <m:r>
                      <a:rPr lang="en-US" altLang="ko-KR" b="1" i="0" smtClean="0">
                        <a:latin typeface="Cambria Math"/>
                      </a:rPr>
                      <m:t>𝐰</m:t>
                    </m:r>
                  </m:oMath>
                </a14:m>
                <a:r>
                  <a:rPr lang="en-US" altLang="ko-KR" dirty="0" smtClean="0"/>
                  <a:t>,</a:t>
                </a:r>
                <a:r>
                  <a:rPr lang="en-US" altLang="ko-KR" b="1" dirty="0" smtClean="0"/>
                  <a:t> </a:t>
                </a:r>
                <a:r>
                  <a:rPr lang="ko-KR" altLang="en-US" dirty="0" smtClean="0"/>
                  <a:t>현재 순간의 입력벡터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이전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순간의 상태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𝐡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(</m:t>
                        </m:r>
                        <m:r>
                          <a:rPr lang="en-US" altLang="ko-KR" i="1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−1</m:t>
                        </m:r>
                        <m:r>
                          <a:rPr lang="en-US" altLang="ko-KR" i="1"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ko-KR" altLang="en-US" dirty="0" smtClean="0"/>
                  <a:t>에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따라 정해짐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sym typeface="Wingdings" pitchFamily="2" charset="2"/>
                  </a:rPr>
                  <a:t>이들</a:t>
                </a:r>
                <a:r>
                  <a:rPr lang="en-US" altLang="ko-KR" dirty="0" smtClean="0">
                    <a:sym typeface="Wingdings" pitchFamily="2" charset="2"/>
                  </a:rPr>
                  <a:t> </a:t>
                </a:r>
                <a:r>
                  <a:rPr lang="ko-KR" altLang="en-US" dirty="0" smtClean="0">
                    <a:sym typeface="Wingdings" pitchFamily="2" charset="2"/>
                  </a:rPr>
                  <a:t>값에 따라 개폐 정도가 정해짐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ko-KR" altLang="en-US" i="1">
                            <a:latin typeface="Cambria Math"/>
                          </a:rPr>
                          <m:t>𝜏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ko-KR" altLang="en-US" dirty="0"/>
                  <a:t>는 </a:t>
                </a:r>
                <a:r>
                  <a:rPr lang="en-US" altLang="ko-KR" dirty="0" err="1"/>
                  <a:t>tanh</a:t>
                </a:r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ko-KR" altLang="en-US" i="1">
                            <a:latin typeface="Cambria Math"/>
                          </a:rPr>
                          <m:t>𝜏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ko-KR" altLang="en-US" dirty="0"/>
                  <a:t>는 </a:t>
                </a:r>
                <a:r>
                  <a:rPr lang="ko-KR" altLang="en-US" dirty="0" err="1"/>
                  <a:t>로지스틱</a:t>
                </a:r>
                <a:r>
                  <a:rPr lang="en-US" altLang="ko-KR" dirty="0"/>
                  <a:t> </a:t>
                </a:r>
                <a:r>
                  <a:rPr lang="ko-KR" altLang="en-US" dirty="0" err="1"/>
                  <a:t>시그모이드를</a:t>
                </a:r>
                <a:r>
                  <a:rPr lang="ko-KR" altLang="en-US" dirty="0"/>
                  <a:t> 주로 </a:t>
                </a:r>
                <a:r>
                  <a:rPr lang="ko-KR" altLang="en-US" dirty="0" smtClean="0"/>
                  <a:t>사용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r>
                  <a:rPr lang="ko-KR" altLang="en-US" dirty="0"/>
                  <a:t>아래쪽 곱 기호 </a:t>
                </a:r>
                <a:r>
                  <a:rPr lang="en-US" altLang="ko-KR" dirty="0" smtClean="0"/>
                  <a:t>*</a:t>
                </a:r>
                <a:r>
                  <a:rPr lang="ko-KR" altLang="en-US" dirty="0" smtClean="0"/>
                  <a:t>는 개폐를 조절하는 역할</a:t>
                </a:r>
                <a:endParaRPr lang="en-US" altLang="ko-KR" dirty="0"/>
              </a:p>
              <a:p>
                <a:pPr lvl="1"/>
                <a:r>
                  <a:rPr lang="ko-KR" altLang="en-US" dirty="0"/>
                  <a:t>입력 </a:t>
                </a:r>
                <a:r>
                  <a:rPr lang="ko-KR" altLang="en-US" dirty="0" err="1"/>
                  <a:t>게이트의</a:t>
                </a:r>
                <a:r>
                  <a:rPr lang="ko-KR" altLang="en-US" dirty="0"/>
                  <a:t> 값 </a:t>
                </a:r>
                <a14:m>
                  <m:oMath xmlns:m="http://schemas.openxmlformats.org/officeDocument/2006/math">
                    <m:r>
                      <a:rPr lang="en-US" altLang="ko-KR" i="1" dirty="0">
                        <a:latin typeface="Cambria Math"/>
                      </a:rPr>
                      <m:t>𝑖</m:t>
                    </m:r>
                  </m:oMath>
                </a14:m>
                <a:r>
                  <a:rPr lang="ko-KR" altLang="en-US" dirty="0"/>
                  <a:t>가 </a:t>
                </a:r>
                <a:r>
                  <a:rPr lang="en-US" altLang="ko-KR" dirty="0"/>
                  <a:t>0.0</a:t>
                </a:r>
                <a:r>
                  <a:rPr lang="ko-KR" altLang="en-US" dirty="0"/>
                  <a:t>에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가깝다면 </a:t>
                </a:r>
                <a14:m>
                  <m:oMath xmlns:m="http://schemas.openxmlformats.org/officeDocument/2006/math">
                    <m:r>
                      <a:rPr lang="en-US" altLang="ko-KR" i="1" dirty="0">
                        <a:latin typeface="Cambria Math"/>
                      </a:rPr>
                      <m:t>𝑔</m:t>
                    </m:r>
                    <m:r>
                      <a:rPr lang="en-US" altLang="ko-KR" i="1" dirty="0">
                        <a:latin typeface="Cambria Math"/>
                      </a:rPr>
                      <m:t>∗</m:t>
                    </m:r>
                    <m:r>
                      <a:rPr lang="en-US" altLang="ko-KR" i="1" dirty="0">
                        <a:latin typeface="Cambria Math"/>
                      </a:rPr>
                      <m:t>𝑖</m:t>
                    </m:r>
                  </m:oMath>
                </a14:m>
                <a:r>
                  <a:rPr lang="ko-KR" altLang="en-US" dirty="0"/>
                  <a:t>는 </a:t>
                </a:r>
                <a:r>
                  <a:rPr lang="en-US" altLang="ko-KR" dirty="0"/>
                  <a:t>0.0</a:t>
                </a:r>
                <a:r>
                  <a:rPr lang="ko-KR" altLang="en-US" dirty="0"/>
                  <a:t>에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가깝게 되어 </a:t>
                </a:r>
                <a:r>
                  <a:rPr lang="ko-KR" altLang="en-US" dirty="0" err="1"/>
                  <a:t>입력단을</a:t>
                </a:r>
                <a:r>
                  <a:rPr lang="ko-KR" altLang="en-US" dirty="0"/>
                  <a:t> 차단</a:t>
                </a:r>
                <a:r>
                  <a:rPr lang="en-US" altLang="ko-KR" dirty="0"/>
                  <a:t>, 1.0</a:t>
                </a:r>
                <a:r>
                  <a:rPr lang="ko-KR" altLang="en-US" dirty="0"/>
                  <a:t>에 가깝다면 그대로 전달하는 효과</a:t>
                </a:r>
                <a:endParaRPr lang="en-US" altLang="ko-KR" dirty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640960" cy="5688632"/>
              </a:xfrm>
              <a:blipFill rotWithShape="1">
                <a:blip r:embed="rId2"/>
                <a:stretch>
                  <a:fillRect l="-56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84784"/>
            <a:ext cx="6192688" cy="14968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445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8.4.2 LSTM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동작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640960" cy="5688632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기호</a:t>
                </a:r>
                <a:r>
                  <a:rPr lang="en-US" altLang="ko-KR" dirty="0" smtClean="0"/>
                  <a:t> /</a:t>
                </a:r>
                <a:r>
                  <a:rPr lang="ko-KR" altLang="en-US" dirty="0" smtClean="0"/>
                  <a:t>가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붙어 있는 </a:t>
                </a:r>
                <a:r>
                  <a:rPr lang="ko-KR" altLang="en-US" dirty="0" smtClean="0"/>
                  <a:t>원은 메모리 블록의 상태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메모리 블록이 기억하는 </a:t>
                </a:r>
                <a:r>
                  <a:rPr lang="ko-KR" altLang="en-US" dirty="0" smtClean="0"/>
                  <a:t>내용으로 </a:t>
                </a:r>
                <a:r>
                  <a:rPr lang="ko-KR" altLang="en-US" dirty="0" smtClean="0"/>
                  <a:t>시간에 따라 변하므로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𝑠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ko-KR" altLang="en-US" dirty="0" smtClean="0"/>
                  <a:t>로 표기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해석해 보면</a:t>
                </a:r>
                <a:r>
                  <a:rPr lang="en-US" altLang="ko-KR" dirty="0" smtClean="0"/>
                  <a:t>, </a:t>
                </a:r>
              </a:p>
              <a:p>
                <a:pPr lvl="2"/>
                <a:r>
                  <a:rPr lang="ko-KR" altLang="en-US" dirty="0" smtClean="0"/>
                  <a:t>입력 </a:t>
                </a:r>
                <a:r>
                  <a:rPr lang="ko-KR" altLang="en-US" dirty="0" err="1" smtClean="0"/>
                  <a:t>게이트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즉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𝑖</m:t>
                    </m:r>
                  </m:oMath>
                </a14:m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가 </a:t>
                </a:r>
                <a:r>
                  <a:rPr lang="en-US" altLang="ko-KR" dirty="0" smtClean="0"/>
                  <a:t>0.0</a:t>
                </a:r>
                <a:r>
                  <a:rPr lang="ko-KR" altLang="en-US" dirty="0" smtClean="0"/>
                  <a:t>이면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𝑔</m:t>
                    </m:r>
                    <m:r>
                      <a:rPr lang="en-US" altLang="ko-KR" i="1" dirty="0" smtClean="0">
                        <a:latin typeface="Cambria Math"/>
                      </a:rPr>
                      <m:t>∗</m:t>
                    </m:r>
                    <m:r>
                      <a:rPr lang="en-US" altLang="ko-KR" i="1" dirty="0" smtClean="0">
                        <a:latin typeface="Cambria Math"/>
                      </a:rPr>
                      <m:t>𝑖</m:t>
                    </m:r>
                  </m:oMath>
                </a14:m>
                <a:r>
                  <a:rPr lang="ko-KR" altLang="en-US" dirty="0" smtClean="0"/>
                  <a:t>는 </a:t>
                </a:r>
                <a:r>
                  <a:rPr lang="en-US" altLang="ko-KR" dirty="0" smtClean="0"/>
                  <a:t>0</a:t>
                </a:r>
                <a:r>
                  <a:rPr lang="ko-KR" altLang="en-US" dirty="0" smtClean="0"/>
                  <a:t>이 되어 이전 상태와 같게 됨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입력 </a:t>
                </a:r>
                <a:r>
                  <a:rPr lang="ko-KR" altLang="en-US" dirty="0" err="1" smtClean="0"/>
                  <a:t>게이트가</a:t>
                </a:r>
                <a:r>
                  <a:rPr lang="ko-KR" altLang="en-US" dirty="0" smtClean="0"/>
                  <a:t> 차단되어 이전 내용을 그대로 기억</a:t>
                </a:r>
                <a:r>
                  <a:rPr lang="en-US" altLang="ko-KR" dirty="0" smtClean="0"/>
                  <a:t>)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sym typeface="Wingdings" pitchFamily="2" charset="2"/>
                  </a:rPr>
                  <a:t>이전 입력의 영향력을 더 멀리 확장하는 효과</a:t>
                </a:r>
                <a:r>
                  <a:rPr lang="ko-KR" altLang="en-US" dirty="0" smtClean="0"/>
                  <a:t> </a:t>
                </a:r>
                <a:endParaRPr lang="en-US" altLang="ko-KR" dirty="0" smtClean="0"/>
              </a:p>
              <a:p>
                <a:pPr lvl="2"/>
                <a:endParaRPr lang="en-US" altLang="ko-KR" dirty="0"/>
              </a:p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위쪽 곱 기호 </a:t>
                </a:r>
                <a:r>
                  <a:rPr lang="en-US" altLang="ko-KR" dirty="0" smtClean="0"/>
                  <a:t>*</a:t>
                </a:r>
                <a:r>
                  <a:rPr lang="ko-KR" altLang="en-US" dirty="0" smtClean="0"/>
                  <a:t>는 개폐를 </a:t>
                </a:r>
                <a:r>
                  <a:rPr lang="ko-KR" altLang="en-US" dirty="0" smtClean="0"/>
                  <a:t>조절하는 </a:t>
                </a:r>
                <a:r>
                  <a:rPr lang="ko-KR" altLang="en-US" dirty="0" smtClean="0"/>
                  <a:t>역할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출력 </a:t>
                </a:r>
                <a:r>
                  <a:rPr lang="ko-KR" altLang="en-US" dirty="0" err="1" smtClean="0"/>
                  <a:t>게이트의</a:t>
                </a:r>
                <a:r>
                  <a:rPr lang="ko-KR" altLang="en-US" dirty="0" smtClean="0"/>
                  <a:t> 값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𝑜</m:t>
                    </m:r>
                  </m:oMath>
                </a14:m>
                <a:r>
                  <a:rPr lang="ko-KR" altLang="en-US" dirty="0" smtClean="0"/>
                  <a:t>가 개폐 정도를 조절</a:t>
                </a:r>
                <a:endParaRPr lang="en-US" altLang="ko-KR" dirty="0" smtClean="0"/>
              </a:p>
              <a:p>
                <a:pPr>
                  <a:lnSpc>
                    <a:spcPct val="100000"/>
                  </a:lnSpc>
                </a:pPr>
                <a:endParaRPr lang="en-US" altLang="ko-KR" dirty="0"/>
              </a:p>
              <a:p>
                <a:pPr>
                  <a:lnSpc>
                    <a:spcPct val="100000"/>
                  </a:lnSpc>
                </a:pPr>
                <a:endParaRPr lang="en-US" altLang="ko-KR" dirty="0" smtClean="0"/>
              </a:p>
              <a:p>
                <a:r>
                  <a:rPr lang="ko-KR" altLang="en-US" dirty="0" smtClean="0"/>
                  <a:t>식 </a:t>
                </a:r>
                <a:r>
                  <a:rPr lang="en-US" altLang="ko-KR" dirty="0" smtClean="0"/>
                  <a:t>(8.33)</a:t>
                </a:r>
                <a:r>
                  <a:rPr lang="ko-KR" altLang="en-US" dirty="0" smtClean="0"/>
                  <a:t>의 계산 결과인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</m:t>
                        </m:r>
                      </m:sub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ko-KR" altLang="en-US" dirty="0" smtClean="0"/>
                  <a:t>는 </a:t>
                </a:r>
                <a:endParaRPr lang="en-US" altLang="ko-KR" dirty="0" smtClean="0"/>
              </a:p>
              <a:p>
                <a:pPr lvl="1"/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q</a:t>
                </a:r>
                <a:r>
                  <a:rPr lang="ko-KR" altLang="en-US" dirty="0" smtClean="0"/>
                  <a:t>개의 출력 </a:t>
                </a:r>
                <a:r>
                  <a:rPr lang="ko-KR" altLang="en-US" dirty="0" err="1" smtClean="0"/>
                  <a:t>노드로</a:t>
                </a:r>
                <a:r>
                  <a:rPr lang="ko-KR" altLang="en-US" dirty="0" smtClean="0"/>
                  <a:t> 전달되어 </a:t>
                </a:r>
                <a:r>
                  <a:rPr lang="ko-KR" altLang="en-US" dirty="0" err="1" smtClean="0"/>
                  <a:t>출력단</a:t>
                </a:r>
                <a:r>
                  <a:rPr lang="ko-KR" altLang="en-US" dirty="0" smtClean="0"/>
                  <a:t> 계산에 사용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즉 식 </a:t>
                </a:r>
                <a:r>
                  <a:rPr lang="en-US" altLang="ko-KR" dirty="0" smtClean="0"/>
                  <a:t>(8.8)</a:t>
                </a:r>
                <a:r>
                  <a:rPr lang="ko-KR" altLang="en-US" dirty="0" smtClean="0"/>
                  <a:t>의 벡터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𝐡</m:t>
                        </m:r>
                      </m:e>
                      <m:sup>
                        <m:d>
                          <m:dPr>
                            <m:ctrlPr>
                              <a:rPr lang="en-US" altLang="ko-KR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/>
                              </a:rPr>
                              <m:t>𝑡</m:t>
                            </m:r>
                          </m:e>
                        </m:d>
                      </m:sup>
                    </m:sSup>
                  </m:oMath>
                </a14:m>
                <a:r>
                  <a:rPr lang="ko-KR" altLang="en-US" dirty="0" smtClean="0"/>
                  <a:t>의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j</a:t>
                </a:r>
                <a:r>
                  <a:rPr lang="ko-KR" altLang="en-US" dirty="0" smtClean="0"/>
                  <a:t>번째 요소임</a:t>
                </a:r>
                <a:r>
                  <a:rPr lang="en-US" altLang="ko-KR" dirty="0" smtClean="0"/>
                  <a:t>)</a:t>
                </a:r>
              </a:p>
              <a:p>
                <a:pPr lvl="1"/>
                <a:r>
                  <a:rPr lang="ko-KR" altLang="en-US" dirty="0" err="1" smtClean="0"/>
                  <a:t>입력단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입력 </a:t>
                </a:r>
                <a:r>
                  <a:rPr lang="ko-KR" altLang="en-US" dirty="0" err="1" smtClean="0"/>
                  <a:t>게이트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출력 </a:t>
                </a:r>
                <a:r>
                  <a:rPr lang="ko-KR" altLang="en-US" dirty="0" err="1" smtClean="0"/>
                  <a:t>게이트에</a:t>
                </a:r>
                <a:r>
                  <a:rPr lang="ko-KR" altLang="en-US" dirty="0" smtClean="0"/>
                  <a:t> 있는 </a:t>
                </a:r>
                <a:r>
                  <a:rPr lang="ko-KR" altLang="en-US" dirty="0" err="1" smtClean="0"/>
                  <a:t>노드로</a:t>
                </a:r>
                <a:r>
                  <a:rPr lang="ko-KR" altLang="en-US" dirty="0" smtClean="0"/>
                  <a:t> 전달되어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t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+1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순간의</a:t>
                </a:r>
                <a:r>
                  <a:rPr lang="en-US" altLang="ko-KR" dirty="0"/>
                  <a:t> </a:t>
                </a:r>
                <a:r>
                  <a:rPr lang="ko-KR" altLang="en-US" dirty="0" smtClean="0"/>
                  <a:t>계산에 사용됨</a:t>
                </a: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640960" cy="5688632"/>
              </a:xfrm>
              <a:blipFill rotWithShape="1">
                <a:blip r:embed="rId2"/>
                <a:stretch>
                  <a:fillRect l="-705" t="-536" r="-423" b="-3397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61381"/>
            <a:ext cx="6629400" cy="37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260589"/>
            <a:ext cx="6048672" cy="466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8776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8.4.2 LSTM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동작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640960" cy="56886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지금까지 수식을 정리하면</a:t>
            </a:r>
            <a:r>
              <a:rPr lang="en-US" altLang="ko-KR" dirty="0" smtClean="0"/>
              <a:t>,</a:t>
            </a:r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28800"/>
            <a:ext cx="7946870" cy="4010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746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8.4.3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망각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게이트와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핍홀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640960" cy="5688632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망각 </a:t>
                </a:r>
                <a:r>
                  <a:rPr lang="ko-KR" altLang="en-US" dirty="0" err="1" smtClean="0"/>
                  <a:t>게이트에</a:t>
                </a:r>
                <a:r>
                  <a:rPr lang="ko-KR" altLang="en-US" dirty="0" smtClean="0"/>
                  <a:t> 의한 </a:t>
                </a:r>
                <a:r>
                  <a:rPr lang="en-US" altLang="ko-KR" dirty="0" smtClean="0"/>
                  <a:t>LSTM</a:t>
                </a:r>
                <a:r>
                  <a:rPr lang="ko-KR" altLang="en-US" dirty="0" smtClean="0"/>
                  <a:t>의 확장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이전 순간의 상태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/>
                          </a:rPr>
                          <m:t>h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−1)</m:t>
                        </m:r>
                      </m:sup>
                    </m:sSup>
                  </m:oMath>
                </a14:m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즉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메모리 블록의 기억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을 지우는 효과</a:t>
                </a:r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640960" cy="5688632"/>
              </a:xfrm>
              <a:blipFill rotWithShape="1">
                <a:blip r:embed="rId2"/>
                <a:stretch>
                  <a:fillRect l="-564" t="-5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700808"/>
            <a:ext cx="4824536" cy="4623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963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8.4.3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망각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게이트와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핍홀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640960" cy="56886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망각 </a:t>
            </a:r>
            <a:r>
              <a:rPr lang="ko-KR" altLang="en-US" dirty="0" err="1" smtClean="0"/>
              <a:t>게이트를</a:t>
            </a:r>
            <a:r>
              <a:rPr lang="ko-KR" altLang="en-US" dirty="0" smtClean="0"/>
              <a:t> 가진 </a:t>
            </a:r>
            <a:r>
              <a:rPr lang="en-US" altLang="ko-KR" dirty="0" smtClean="0"/>
              <a:t>LSTM</a:t>
            </a:r>
            <a:r>
              <a:rPr lang="ko-KR" altLang="en-US" dirty="0" smtClean="0"/>
              <a:t>의 동작</a:t>
            </a:r>
            <a:r>
              <a:rPr lang="en-US" altLang="ko-KR" dirty="0" smtClean="0"/>
              <a:t>(</a:t>
            </a:r>
            <a:r>
              <a:rPr lang="ko-KR" altLang="en-US" dirty="0" smtClean="0"/>
              <a:t>파란 박스는 이전과 다른 곳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84784"/>
            <a:ext cx="7553334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1747360" y="3605672"/>
            <a:ext cx="3528392" cy="432048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563992" y="4293096"/>
            <a:ext cx="2592288" cy="432048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39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8.4.3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망각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게이트와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핍홀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640960" cy="56886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err="1" smtClean="0"/>
              <a:t>핍홀</a:t>
            </a:r>
            <a:r>
              <a:rPr lang="ko-KR" altLang="en-US" dirty="0" smtClean="0"/>
              <a:t> 기능으로 </a:t>
            </a:r>
            <a:r>
              <a:rPr lang="en-US" altLang="ko-KR" dirty="0" smtClean="0"/>
              <a:t>LSTM </a:t>
            </a:r>
            <a:r>
              <a:rPr lang="ko-KR" altLang="en-US" dirty="0" smtClean="0"/>
              <a:t>확장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핍홀</a:t>
            </a:r>
            <a:r>
              <a:rPr lang="en-US" altLang="ko-KR" dirty="0" smtClean="0"/>
              <a:t>(</a:t>
            </a:r>
            <a:r>
              <a:rPr lang="ko-KR" altLang="en-US" dirty="0"/>
              <a:t>노란색 </a:t>
            </a:r>
            <a:r>
              <a:rPr lang="ko-KR" altLang="en-US" dirty="0" smtClean="0"/>
              <a:t>에지</a:t>
            </a:r>
            <a:r>
              <a:rPr lang="en-US" altLang="ko-KR" dirty="0" smtClean="0"/>
              <a:t>)</a:t>
            </a:r>
            <a:r>
              <a:rPr lang="ko-KR" altLang="en-US" dirty="0" smtClean="0"/>
              <a:t>은 블록의 내부 상태를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개의 </a:t>
            </a:r>
            <a:r>
              <a:rPr lang="ko-KR" altLang="en-US" dirty="0" err="1" smtClean="0"/>
              <a:t>게이트에</a:t>
            </a:r>
            <a:r>
              <a:rPr lang="ko-KR" altLang="en-US" dirty="0" smtClean="0"/>
              <a:t> 알려주는 역할을 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순차 데이터를 처리하다가 어떤 조건에 따라 특별한 조치를 취해야 하는 응용에 효과적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음성 인식을 수행하다가 특정 단어가 발견되면 지정된 행위를 수행 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420888"/>
            <a:ext cx="4344870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69559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응용 사례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 smtClean="0"/>
              <a:t>8.5.1 </a:t>
            </a:r>
            <a:r>
              <a:rPr lang="ko-KR" altLang="en-US" dirty="0" smtClean="0"/>
              <a:t>언어 모델</a:t>
            </a:r>
            <a:endParaRPr lang="en-US" altLang="ko-KR" dirty="0" smtClean="0"/>
          </a:p>
          <a:p>
            <a:r>
              <a:rPr lang="en-US" altLang="ko-KR" dirty="0" smtClean="0"/>
              <a:t>8.5.2 </a:t>
            </a:r>
            <a:r>
              <a:rPr lang="ko-KR" altLang="en-US" dirty="0" smtClean="0"/>
              <a:t>기계 번역</a:t>
            </a:r>
            <a:endParaRPr lang="en-US" altLang="ko-KR" dirty="0" smtClean="0"/>
          </a:p>
          <a:p>
            <a:r>
              <a:rPr lang="en-US" altLang="ko-KR" dirty="0" smtClean="0"/>
              <a:t>8.5.3 </a:t>
            </a:r>
            <a:r>
              <a:rPr lang="ko-KR" altLang="en-US" dirty="0" smtClean="0"/>
              <a:t>영상 주석 생성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순환 신경망은 분별 모델뿐 아니라 생성 모델로도 활용됨</a:t>
            </a:r>
            <a:endParaRPr lang="en-US" altLang="ko-KR" dirty="0"/>
          </a:p>
          <a:p>
            <a:r>
              <a:rPr lang="ko-KR" altLang="en-US" dirty="0" smtClean="0"/>
              <a:t>장기 문맥을 </a:t>
            </a:r>
            <a:r>
              <a:rPr lang="ko-KR" altLang="en-US" dirty="0" smtClean="0"/>
              <a:t>처리하는 데 </a:t>
            </a:r>
            <a:r>
              <a:rPr lang="ko-KR" altLang="en-US" dirty="0" smtClean="0"/>
              <a:t>유리한 </a:t>
            </a:r>
            <a:r>
              <a:rPr lang="en-US" altLang="ko-KR" dirty="0" smtClean="0"/>
              <a:t>LSTM</a:t>
            </a:r>
            <a:r>
              <a:rPr lang="ko-KR" altLang="en-US" dirty="0" smtClean="0"/>
              <a:t>이</a:t>
            </a:r>
            <a:r>
              <a:rPr lang="en-US" altLang="ko-KR" dirty="0" smtClean="0"/>
              <a:t> </a:t>
            </a:r>
            <a:r>
              <a:rPr lang="ko-KR" altLang="en-US" dirty="0" smtClean="0"/>
              <a:t>주로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사용됨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427679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순차 데이터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8.1.1 </a:t>
            </a:r>
            <a:r>
              <a:rPr lang="ko-KR" altLang="en-US" dirty="0" smtClean="0"/>
              <a:t>순차 데이터의 표현</a:t>
            </a:r>
            <a:endParaRPr lang="en-US" altLang="ko-KR" dirty="0" smtClean="0"/>
          </a:p>
          <a:p>
            <a:r>
              <a:rPr lang="en-US" altLang="ko-KR" dirty="0" smtClean="0"/>
              <a:t>8.1.2 </a:t>
            </a:r>
            <a:r>
              <a:rPr lang="ko-KR" altLang="en-US" dirty="0" smtClean="0"/>
              <a:t>순차 데이터의 특성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많은 응용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심전도 신호를 분석하여 심장 이상 유무 판정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주식 시세 분석하여 사고 파는 시점 결정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음성 인식을 통한 지능적인 인터페이스 구축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기계 번역기 또는 자동 응답 장치 제작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유전자 열 분석을 통한 치료 계획 수립 등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80393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언어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모델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smtClean="0"/>
              <a:t>언어 모델이란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문장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즉 단어 열의 확률분포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예</a:t>
            </a:r>
            <a:r>
              <a:rPr lang="en-US" altLang="ko-KR" dirty="0" smtClean="0"/>
              <a:t>, 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자세히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보아야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예쁘다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)&gt;</a:t>
            </a:r>
            <a:r>
              <a:rPr lang="en-US" altLang="ko-KR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예쁘다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보아야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 자세히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활용</a:t>
            </a:r>
            <a:endParaRPr lang="en-US" altLang="ko-KR" dirty="0">
              <a:latin typeface="Times New Roman" pitchFamily="18" charset="0"/>
              <a:cs typeface="Times New Roman" pitchFamily="18" charset="0"/>
            </a:endParaRPr>
          </a:p>
          <a:p>
            <a:pPr lvl="2">
              <a:lnSpc>
                <a:spcPct val="150000"/>
              </a:lnSpc>
            </a:pP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음성 인식기 또는 언어 번역기가 후보로 출력한 문장이 여럿 있을 때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언어 모델로 확률을 계산한 다음 확률이 가장 높은 것을 선택하여 성능을 높임</a:t>
            </a:r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확률분포를 추정하는 방법</a:t>
            </a:r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pPr lvl="2"/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그램</a:t>
            </a:r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pPr lvl="2"/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다층 </a:t>
            </a:r>
            <a:r>
              <a:rPr lang="ko-KR" altLang="en-US" dirty="0" err="1" smtClean="0">
                <a:latin typeface="Times New Roman" pitchFamily="18" charset="0"/>
                <a:cs typeface="Times New Roman" pitchFamily="18" charset="0"/>
              </a:rPr>
              <a:t>퍼셉트론</a:t>
            </a:r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pPr lvl="2"/>
            <a:r>
              <a:rPr lang="ko-KR" altLang="en-US" dirty="0" smtClean="0">
                <a:latin typeface="Times New Roman" pitchFamily="18" charset="0"/>
                <a:cs typeface="Times New Roman" pitchFamily="18" charset="0"/>
              </a:rPr>
              <a:t>순환 신경망</a:t>
            </a:r>
            <a:endParaRPr lang="en-US" altLang="ko-KR" dirty="0">
              <a:latin typeface="Times New Roman" pitchFamily="18" charset="0"/>
              <a:cs typeface="Times New Roman" pitchFamily="18" charset="0"/>
            </a:endParaRPr>
          </a:p>
          <a:p>
            <a:pPr lvl="1"/>
            <a:endParaRPr lang="en-US" altLang="ko-KR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381849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언어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모델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-</a:t>
                </a:r>
                <a:r>
                  <a:rPr lang="ko-KR" altLang="en-US" dirty="0" smtClean="0"/>
                  <a:t>그램을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이용한 언어 모델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기계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학습 이전에 사용하던 고전적인 방법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문장을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  <a:cs typeface="Times New Roman" pitchFamily="18" charset="0"/>
                      </a:rPr>
                      <m:t>𝐱</m:t>
                    </m:r>
                    <m:r>
                      <a:rPr lang="en-US" altLang="ko-KR" b="0" i="1" smtClean="0">
                        <a:latin typeface="Cambria Math"/>
                        <a:cs typeface="Times New Roman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/>
                            <a:cs typeface="Times New Roman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  <a:cs typeface="Times New Roman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i="1" smtClean="0">
                                    <a:latin typeface="Cambria Math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/>
                                    <a:cs typeface="Times New Roman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ko-KR" b="0" i="1" smtClean="0">
                                <a:latin typeface="Cambria Math"/>
                                <a:cs typeface="Times New Roman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/>
                                    <a:cs typeface="Times New Roman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  <a:cs typeface="Times New Roman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ko-KR" i="1">
                                <a:latin typeface="Cambria Math"/>
                                <a:cs typeface="Times New Roman" pitchFamily="18" charset="0"/>
                              </a:rPr>
                              <m:t>,</m:t>
                            </m:r>
                            <m:r>
                              <a:rPr lang="en-US" altLang="ko-KR" i="1" smtClean="0">
                                <a:latin typeface="Cambria Math"/>
                                <a:cs typeface="Times New Roman" pitchFamily="18" charset="0"/>
                              </a:rPr>
                              <m:t>⋯</m:t>
                            </m:r>
                            <m:r>
                              <a:rPr lang="en-US" altLang="ko-KR" i="1">
                                <a:latin typeface="Cambria Math"/>
                                <a:cs typeface="Times New Roman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/>
                                    <a:cs typeface="Times New Roman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  <a:cs typeface="Times New Roman" pitchFamily="18" charset="0"/>
                                  </a:rPr>
                                  <m:t>𝑇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/>
                            <a:cs typeface="Times New Roman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라 하면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ko-KR" b="1">
                        <a:latin typeface="Cambria Math"/>
                        <a:cs typeface="Times New Roman" pitchFamily="18" charset="0"/>
                      </a:rPr>
                      <m:t>𝐱</m:t>
                    </m:r>
                  </m:oMath>
                </a14:m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가 발생할 확률을 식 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(8.47)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로 추정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endParaRPr lang="en-US" altLang="ko-KR" dirty="0">
                  <a:latin typeface="Times New Roman" pitchFamily="18" charset="0"/>
                  <a:cs typeface="Times New Roman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endParaRPr lang="en-US" altLang="ko-KR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-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그램은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-1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개의 단어만 고려하는데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이때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식 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(8.48)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이 성립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:endParaRPr lang="en-US" altLang="ko-KR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:endParaRPr lang="en-US" altLang="ko-KR" dirty="0">
                  <a:latin typeface="Times New Roman" pitchFamily="18" charset="0"/>
                  <a:cs typeface="Times New Roman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알아야 할 확률의 개수는 </a:t>
                </a:r>
                <a:r>
                  <a:rPr lang="en-US" altLang="ko-KR" i="1" dirty="0" err="1" smtClean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ko-KR" i="1" baseline="30000" dirty="0" err="1" smtClean="0"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  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차원의 저주 때문에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n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을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 1~3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정도로 작게 해야만 함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  <a:sym typeface="Wingdings" pitchFamily="2" charset="2"/>
                </a:endParaRPr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확률 추정은 말뭉치를</a:t>
                </a:r>
                <a:r>
                  <a:rPr lang="en-US" altLang="ko-KR" baseline="30000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corpus</a:t>
                </a:r>
                <a:r>
                  <a:rPr lang="ko-KR" altLang="en-US" baseline="30000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사용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  <a:sym typeface="Wingdings" pitchFamily="2" charset="2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단어가 </a:t>
                </a:r>
                <a:r>
                  <a:rPr lang="ko-KR" altLang="en-US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원핫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 코드로 표현되므로 단어 간의 의미 있는 거리를 반영하지 못하는 한계</a:t>
                </a:r>
                <a:endParaRPr lang="en-US" altLang="ko-KR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1"/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348880"/>
            <a:ext cx="7053982" cy="882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789040"/>
            <a:ext cx="7053982" cy="849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586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언어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모델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smtClean="0"/>
              <a:t>순환</a:t>
            </a:r>
            <a:r>
              <a:rPr lang="en-US" altLang="ko-KR" dirty="0" smtClean="0"/>
              <a:t> </a:t>
            </a:r>
            <a:r>
              <a:rPr lang="ko-KR" altLang="en-US" dirty="0" smtClean="0"/>
              <a:t>신경망을 이용한 언어 모델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현재까지 본 단어 열을 기반으로 다음 단어를 예측하는 방식으로 학습 </a:t>
            </a: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en-US" dirty="0" smtClean="0"/>
              <a:t>확률분포 추정뿐만 아니라 문장 생성 기능까지 갖춤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비지도 학습에 해당하여 말뭉치로부터 쉽게 훈련집합 구축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, “</a:t>
            </a:r>
            <a:r>
              <a:rPr lang="ko-KR" altLang="en-US" dirty="0" smtClean="0"/>
              <a:t>자세히 보아야 예쁘다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라는 문장은 다음과 같은 샘플이 됨</a:t>
            </a:r>
            <a:r>
              <a:rPr lang="en-US" altLang="ko-KR" dirty="0" smtClean="0"/>
              <a:t>(</a:t>
            </a:r>
            <a:r>
              <a:rPr lang="ko-KR" altLang="en-US" dirty="0" smtClean="0"/>
              <a:t>왼쪽으로 한 칸씩 이동</a:t>
            </a:r>
            <a:r>
              <a:rPr lang="en-US" altLang="ko-KR" dirty="0" smtClean="0"/>
              <a:t>)</a:t>
            </a:r>
          </a:p>
          <a:p>
            <a:pPr marL="266700" lvl="1" indent="0">
              <a:buNone/>
            </a:pPr>
            <a:endParaRPr lang="en-US" altLang="ko-KR" dirty="0" smtClean="0"/>
          </a:p>
          <a:p>
            <a:pPr lvl="1"/>
            <a:r>
              <a:rPr lang="ko-KR" altLang="en-US" dirty="0" smtClean="0"/>
              <a:t>일반화하면</a:t>
            </a:r>
            <a:r>
              <a:rPr lang="en-US" altLang="ko-KR" dirty="0" smtClean="0"/>
              <a:t>,</a:t>
            </a:r>
          </a:p>
          <a:p>
            <a:pPr lvl="1"/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708920"/>
            <a:ext cx="7449269" cy="301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429000"/>
            <a:ext cx="7560840" cy="291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38" y="3928271"/>
            <a:ext cx="4683766" cy="2614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6852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언어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모델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ko-KR" altLang="en-US" dirty="0" smtClean="0"/>
                  <a:t>순환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신경망의 학습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말뭉치에 있는 문장을 식 </a:t>
                </a:r>
                <a:r>
                  <a:rPr lang="en-US" altLang="ko-KR" dirty="0" smtClean="0"/>
                  <a:t>(8.49)</a:t>
                </a:r>
                <a:r>
                  <a:rPr lang="ko-KR" altLang="en-US" dirty="0" smtClean="0"/>
                  <a:t>처럼 변환하여 훈련집합을 만든 다음</a:t>
                </a:r>
                <a:r>
                  <a:rPr lang="en-US" altLang="ko-KR" dirty="0" smtClean="0"/>
                  <a:t>, 8.2.3</a:t>
                </a:r>
                <a:r>
                  <a:rPr lang="ko-KR" altLang="en-US" dirty="0" smtClean="0"/>
                  <a:t>절의 </a:t>
                </a:r>
                <a:r>
                  <a:rPr lang="en-US" altLang="ko-KR" dirty="0" smtClean="0"/>
                  <a:t>BPTT</a:t>
                </a:r>
                <a:r>
                  <a:rPr lang="ko-KR" altLang="en-US" dirty="0" smtClean="0"/>
                  <a:t>학습 알고리즘을 적용</a:t>
                </a:r>
                <a:endParaRPr lang="en-US" altLang="ko-KR" dirty="0" smtClean="0"/>
              </a:p>
              <a:p>
                <a:r>
                  <a:rPr lang="ko-KR" altLang="en-US" dirty="0" smtClean="0"/>
                  <a:t>학습을 마친 순환 신경망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언어 모델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의 활용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기계 번역기나 음성 인식기의 성능을 </a:t>
                </a:r>
                <a:r>
                  <a:rPr lang="ko-KR" altLang="en-US" dirty="0" smtClean="0"/>
                  <a:t>향상하는 데 </a:t>
                </a:r>
                <a:r>
                  <a:rPr lang="ko-KR" altLang="en-US" dirty="0" smtClean="0"/>
                  <a:t>활용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음성 인식기가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𝐱</m:t>
                            </m:r>
                          </m:e>
                        </m:acc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ko-KR" altLang="en-US" i="1">
                                <a:latin typeface="Cambria Math"/>
                              </a:rPr>
                              <m:t>자세히</m:t>
                            </m:r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r>
                              <a:rPr lang="ko-KR" altLang="en-US" i="1">
                                <a:latin typeface="Cambria Math"/>
                              </a:rPr>
                              <m:t>보아야</m:t>
                            </m:r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r>
                              <a:rPr lang="ko-KR" altLang="en-US" i="1">
                                <a:latin typeface="Cambria Math"/>
                              </a:rPr>
                              <m:t>예쁘다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 smtClean="0"/>
                  <a:t>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𝐱</m:t>
                            </m:r>
                          </m:e>
                        </m:acc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ko-KR" altLang="en-US" i="1">
                                <a:latin typeface="Cambria Math"/>
                              </a:rPr>
                              <m:t>자세</m:t>
                            </m:r>
                            <m:r>
                              <a:rPr lang="ko-KR" altLang="en-US" b="0" i="1" smtClean="0">
                                <a:latin typeface="Cambria Math"/>
                              </a:rPr>
                              <m:t>를</m:t>
                            </m:r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r>
                              <a:rPr lang="ko-KR" altLang="en-US" b="0" i="1" smtClean="0">
                                <a:latin typeface="Cambria Math"/>
                              </a:rPr>
                              <m:t>모아야</m:t>
                            </m:r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r>
                              <a:rPr lang="ko-KR" altLang="en-US" i="1">
                                <a:latin typeface="Cambria Math"/>
                              </a:rPr>
                              <m:t>예쁘다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 smtClean="0"/>
                  <a:t>라는 </a:t>
                </a:r>
                <a:r>
                  <a:rPr lang="en-US" altLang="ko-KR" dirty="0" smtClean="0"/>
                  <a:t>2</a:t>
                </a:r>
                <a:r>
                  <a:rPr lang="ko-KR" altLang="en-US" dirty="0" smtClean="0"/>
                  <a:t>개 후보를 출력했을 때 언어 모델로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𝑃</m:t>
                    </m:r>
                    <m:r>
                      <a:rPr lang="en-US" altLang="ko-KR" b="0" i="1" smtClean="0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𝐱</m:t>
                            </m:r>
                          </m:e>
                        </m:acc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ko-KR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를 계산한 후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높은 확률의 후보를 선택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693" b="-1254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278061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80" y="2996952"/>
            <a:ext cx="7696200" cy="307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언어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모델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smtClean="0"/>
              <a:t>생성 모델로 활용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문장 생성한 예</a:t>
            </a:r>
            <a:r>
              <a:rPr lang="en-US" altLang="ko-KR" dirty="0" smtClean="0"/>
              <a:t>[Karpathy2015]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“anyway, to the city scene you’re an idiot teenager.”, “What ?!!! Ignore!”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문장</a:t>
            </a:r>
            <a:r>
              <a:rPr lang="en-US" altLang="ko-KR" dirty="0" smtClean="0"/>
              <a:t> </a:t>
            </a:r>
            <a:r>
              <a:rPr lang="ko-KR" altLang="en-US" dirty="0" smtClean="0"/>
              <a:t>생성 알고리즘</a:t>
            </a:r>
            <a:r>
              <a:rPr lang="en-US" altLang="ko-KR" dirty="0" smtClean="0"/>
              <a:t> </a:t>
            </a: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98092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기계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번역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smtClean="0"/>
              <a:t>기계 번역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훈련 샘플 예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언어 모델보다 어려움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언어 모델은 입력 문장과 출력 문장의 길이가 같은데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기계 번역은 길이가 서로 다른 열 대 열</a:t>
            </a:r>
            <a:r>
              <a:rPr lang="en-US" altLang="ko-KR" baseline="30000" dirty="0" smtClean="0"/>
              <a:t>sequence to sequence</a:t>
            </a:r>
            <a:r>
              <a:rPr lang="ko-KR" altLang="en-US" baseline="30000" dirty="0" smtClean="0"/>
              <a:t> </a:t>
            </a:r>
            <a:r>
              <a:rPr lang="ko-KR" altLang="en-US" dirty="0" smtClean="0"/>
              <a:t>문제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어순이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다른 문제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예전의 통계적 기계 번역 방법은 한계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현재는 </a:t>
            </a:r>
            <a:r>
              <a:rPr lang="ko-KR" altLang="en-US" dirty="0" err="1" smtClean="0"/>
              <a:t>딥러닝에</a:t>
            </a:r>
            <a:r>
              <a:rPr lang="ko-KR" altLang="en-US" dirty="0" smtClean="0"/>
              <a:t> 기반한 신경망 기계 번역 방법이 주류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71099"/>
            <a:ext cx="8136904" cy="261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0418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기계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번역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en-US" altLang="ko-KR" dirty="0" smtClean="0"/>
                  <a:t>LSTM</a:t>
                </a:r>
                <a:r>
                  <a:rPr lang="ko-KR" altLang="en-US" dirty="0" smtClean="0"/>
                  <a:t>을 사용하여 번역 과정 전체를 통째로 학습</a:t>
                </a:r>
                <a:endParaRPr lang="en-US" altLang="ko-KR" dirty="0" smtClean="0"/>
              </a:p>
              <a:p>
                <a:pPr lvl="1"/>
                <a:r>
                  <a:rPr lang="en-US" altLang="ko-KR" dirty="0" smtClean="0"/>
                  <a:t>LSTM</a:t>
                </a:r>
                <a:r>
                  <a:rPr lang="ko-KR" altLang="en-US" dirty="0" smtClean="0"/>
                  <a:t> </a:t>
                </a:r>
                <a:r>
                  <a:rPr lang="en-US" altLang="ko-KR" dirty="0" smtClean="0"/>
                  <a:t>2</a:t>
                </a:r>
                <a:r>
                  <a:rPr lang="ko-KR" altLang="en-US" dirty="0" smtClean="0"/>
                  <a:t>개를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사용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앞쪽은 인코더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뒤쪽은 </a:t>
                </a:r>
                <a:r>
                  <a:rPr lang="ko-KR" altLang="en-US" dirty="0" err="1" smtClean="0"/>
                  <a:t>디코더</a:t>
                </a:r>
                <a:r>
                  <a:rPr lang="en-US" altLang="ko-KR" dirty="0" smtClean="0"/>
                  <a:t>)</a:t>
                </a:r>
              </a:p>
              <a:p>
                <a:pPr lvl="1"/>
                <a:r>
                  <a:rPr lang="ko-KR" altLang="en-US" dirty="0" smtClean="0"/>
                  <a:t>인코더는 원시 언어 문장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𝐱</m:t>
                    </m:r>
                  </m:oMath>
                </a14:m>
                <a:r>
                  <a:rPr lang="ko-KR" altLang="en-US" dirty="0" smtClean="0"/>
                  <a:t>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𝐡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𝑇𝑠</m:t>
                        </m:r>
                      </m:sub>
                    </m:sSub>
                  </m:oMath>
                </a14:m>
                <a:r>
                  <a:rPr lang="ko-KR" altLang="en-US" dirty="0" smtClean="0"/>
                  <a:t>라는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특징 벡터로 변환</a:t>
                </a:r>
                <a:endParaRPr lang="en-US" altLang="ko-KR" dirty="0" smtClean="0"/>
              </a:p>
              <a:p>
                <a:pPr lvl="1"/>
                <a:r>
                  <a:rPr lang="ko-KR" altLang="en-US" dirty="0" err="1" smtClean="0"/>
                  <a:t>디코더는</a:t>
                </a:r>
                <a:r>
                  <a:rPr lang="ko-KR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𝐡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𝑇𝑠</m:t>
                        </m:r>
                      </m:sub>
                    </m:sSub>
                  </m:oMath>
                </a14:m>
                <a:r>
                  <a:rPr lang="ko-KR" altLang="en-US" dirty="0" smtClean="0"/>
                  <a:t>를 가지고 목적 언어 문장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𝐲</m:t>
                    </m:r>
                  </m:oMath>
                </a14:m>
                <a:r>
                  <a:rPr lang="ko-KR" altLang="en-US" dirty="0" smtClean="0"/>
                  <a:t>를 생성함</a:t>
                </a:r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r>
                  <a:rPr lang="ko-KR" altLang="en-US" dirty="0" smtClean="0"/>
                  <a:t>가변 길이의 문장을 고정 길이의 특징 벡터로 변환한 후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고정 길이에서 가변 길이 문장을 생성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sym typeface="Wingdings" pitchFamily="2" charset="2"/>
                  </a:rPr>
                  <a:t>문장이 길이가 크게 다를 때는 성능 저하</a:t>
                </a:r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615268"/>
            <a:ext cx="6552728" cy="2502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4106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기계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번역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ko-KR" altLang="en-US" dirty="0" smtClean="0"/>
                  <a:t>모든 순간의 상태 변수를 사용하는 방식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인코더의 계산 결과인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𝐡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b="0" i="1" smtClean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𝐡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</m:t>
                    </m:r>
                    <m:r>
                      <a:rPr lang="en-US" altLang="ko-KR" i="1" smtClean="0">
                        <a:latin typeface="Cambria Math"/>
                      </a:rPr>
                      <m:t>⋯</m:t>
                    </m:r>
                    <m:r>
                      <a:rPr lang="en-US" altLang="ko-KR" i="1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𝐡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𝑇𝑠</m:t>
                        </m:r>
                      </m:sub>
                    </m:sSub>
                  </m:oMath>
                </a14:m>
                <a:r>
                  <a:rPr lang="ko-KR" altLang="en-US" dirty="0" smtClean="0"/>
                  <a:t>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모두 </a:t>
                </a:r>
                <a:r>
                  <a:rPr lang="ko-KR" altLang="en-US" dirty="0" err="1" smtClean="0"/>
                  <a:t>디코더에</a:t>
                </a:r>
                <a:r>
                  <a:rPr lang="ko-KR" altLang="en-US" dirty="0" smtClean="0"/>
                  <a:t> 넘겨 줌</a:t>
                </a:r>
                <a:endParaRPr lang="en-US" altLang="ko-KR" dirty="0"/>
              </a:p>
              <a:p>
                <a:pPr lvl="1"/>
                <a:r>
                  <a:rPr lang="ko-KR" altLang="en-US" dirty="0" smtClean="0"/>
                  <a:t>양방향 구조를 채택하여 어순이 다른 문제를 해결</a:t>
                </a:r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448707"/>
            <a:ext cx="6208167" cy="2733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6123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8.5.3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영상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주석 생성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764704"/>
            <a:ext cx="8784976" cy="5832648"/>
          </a:xfrm>
        </p:spPr>
        <p:txBody>
          <a:bodyPr/>
          <a:lstStyle/>
          <a:p>
            <a:r>
              <a:rPr lang="ko-KR" altLang="en-US" dirty="0" smtClean="0"/>
              <a:t>영상 주석 생성 데모 사이트</a:t>
            </a:r>
            <a:r>
              <a:rPr lang="en-US" altLang="ko-KR" dirty="0" smtClean="0"/>
              <a:t>(http://deeplearning.cs.toronto.edu/i2t)</a:t>
            </a:r>
          </a:p>
          <a:p>
            <a:pPr marL="266700" lvl="1" indent="0">
              <a:lnSpc>
                <a:spcPct val="150000"/>
              </a:lnSpc>
              <a:buNone/>
            </a:pPr>
            <a:endParaRPr lang="en-US" altLang="ko-KR" dirty="0" smtClean="0"/>
          </a:p>
          <a:p>
            <a:pPr marL="266700" lvl="1" indent="0">
              <a:lnSpc>
                <a:spcPct val="150000"/>
              </a:lnSpc>
              <a:buNone/>
            </a:pP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12776"/>
            <a:ext cx="5040560" cy="5162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588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8.5.3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영상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주석 생성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영상 주석 생성 응용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영상 속 물체를 검출하고 인식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물체의 속성과 행위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물체 간의 상호 작용을 알아내는 일 </a:t>
            </a:r>
            <a:r>
              <a:rPr lang="en-US" altLang="ko-KR" dirty="0" smtClean="0"/>
              <a:t>+ </a:t>
            </a:r>
            <a:r>
              <a:rPr lang="ko-KR" altLang="en-US" dirty="0" smtClean="0"/>
              <a:t>의미를 요약하는 문장 생성하는 일 </a:t>
            </a:r>
            <a:r>
              <a:rPr lang="en-US" altLang="ko-KR" dirty="0" smtClean="0">
                <a:sym typeface="Wingdings" pitchFamily="2" charset="2"/>
              </a:rPr>
              <a:t> </a:t>
            </a:r>
            <a:r>
              <a:rPr lang="ko-KR" altLang="en-US" dirty="0" smtClean="0">
                <a:sym typeface="Wingdings" pitchFamily="2" charset="2"/>
              </a:rPr>
              <a:t>매우 도전적인 문제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예전에는 물체 분할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인식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단어 생성과 조립 단계를 따로 구현한 후 연결하는 접근방법</a:t>
            </a:r>
            <a:endParaRPr lang="en-US" altLang="ko-KR" dirty="0" smtClean="0"/>
          </a:p>
          <a:p>
            <a:pPr lvl="1"/>
            <a:r>
              <a:rPr lang="ko-KR" altLang="en-US" dirty="0" smtClean="0">
                <a:sym typeface="Wingdings" pitchFamily="2" charset="2"/>
              </a:rPr>
              <a:t>현재는 </a:t>
            </a:r>
            <a:r>
              <a:rPr lang="ko-KR" altLang="en-US" dirty="0" err="1" smtClean="0">
                <a:sym typeface="Wingdings" pitchFamily="2" charset="2"/>
              </a:rPr>
              <a:t>딥러닝</a:t>
            </a:r>
            <a:r>
              <a:rPr lang="ko-KR" altLang="en-US" dirty="0" smtClean="0">
                <a:sym typeface="Wingdings" pitchFamily="2" charset="2"/>
              </a:rPr>
              <a:t> 기술을 사용하여 통째 학습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err="1" smtClean="0"/>
              <a:t>딥러닝</a:t>
            </a:r>
            <a:r>
              <a:rPr lang="ko-KR" altLang="en-US" dirty="0" smtClean="0"/>
              <a:t> 접근방법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CNN</a:t>
            </a:r>
            <a:r>
              <a:rPr lang="ko-KR" altLang="en-US" dirty="0" smtClean="0"/>
              <a:t>은 영상을 분석하고 인식 </a:t>
            </a:r>
            <a:r>
              <a:rPr lang="en-US" altLang="ko-KR" dirty="0" smtClean="0"/>
              <a:t>+ LSTM</a:t>
            </a:r>
            <a:r>
              <a:rPr lang="ko-KR" altLang="en-US" dirty="0" smtClean="0"/>
              <a:t>은 문장을 생성</a:t>
            </a:r>
            <a:endParaRPr lang="en-US" altLang="ko-KR" dirty="0" smtClean="0"/>
          </a:p>
          <a:p>
            <a:pPr marL="266700" lvl="1" indent="0">
              <a:lnSpc>
                <a:spcPct val="150000"/>
              </a:lnSpc>
              <a:buNone/>
            </a:pPr>
            <a:endParaRPr lang="en-US" altLang="ko-KR" dirty="0" smtClean="0"/>
          </a:p>
          <a:p>
            <a:pPr marL="266700" lvl="1" indent="0">
              <a:lnSpc>
                <a:spcPct val="150000"/>
              </a:lnSpc>
              <a:buNone/>
            </a:pP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356992"/>
            <a:ext cx="6863481" cy="3024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7800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8.1.1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순차 데이터의 표현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순차 데이터의 예시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온라인 숫자와 </a:t>
            </a:r>
            <a:r>
              <a:rPr lang="en-US" altLang="ko-KR" dirty="0" smtClean="0"/>
              <a:t>3</a:t>
            </a:r>
            <a:r>
              <a:rPr lang="ko-KR" altLang="en-US" dirty="0" smtClean="0"/>
              <a:t>채널 심전도 신호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marL="266700" lvl="1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204863"/>
            <a:ext cx="5904656" cy="2872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894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8.5.3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영상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주석 생성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</p:spPr>
            <p:txBody>
              <a:bodyPr/>
              <a:lstStyle/>
              <a:p>
                <a:r>
                  <a:rPr lang="ko-KR" altLang="en-US" dirty="0" smtClean="0"/>
                  <a:t>훈련집합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𝐱</m:t>
                    </m:r>
                  </m:oMath>
                </a14:m>
                <a:r>
                  <a:rPr lang="ko-KR" altLang="en-US" dirty="0" smtClean="0"/>
                  <a:t>는 영상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𝐲</m:t>
                    </m:r>
                  </m:oMath>
                </a14:m>
                <a:r>
                  <a:rPr lang="ko-KR" altLang="en-US" dirty="0" smtClean="0"/>
                  <a:t>는 영상을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기술하는 문장</a:t>
                </a:r>
                <a:r>
                  <a:rPr lang="en-US" altLang="ko-KR" dirty="0" smtClean="0"/>
                  <a:t>(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</a:rPr>
                      <m:t>𝐲</m:t>
                    </m:r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/>
                              </a:rPr>
                              <m:t>&lt;</m:t>
                            </m:r>
                            <m:r>
                              <a:rPr lang="ko-KR" altLang="en-US" b="0" i="1" smtClean="0">
                                <a:latin typeface="Cambria Math"/>
                              </a:rPr>
                              <m:t>시작</m:t>
                            </m:r>
                            <m:r>
                              <a:rPr lang="en-US" altLang="ko-KR" b="0" i="1" smtClean="0">
                                <a:latin typeface="Cambria Math"/>
                              </a:rPr>
                              <m:t>&gt;,</m:t>
                            </m:r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1" i="0" smtClean="0">
                                    <a:latin typeface="Cambria Math"/>
                                  </a:rPr>
                                  <m:t>𝐳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ko-KR" b="0" i="1" smtClean="0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1">
                                    <a:latin typeface="Cambria Math"/>
                                  </a:rPr>
                                  <m:t>𝐳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ko-KR" i="1" smtClean="0">
                                <a:latin typeface="Cambria Math"/>
                              </a:rPr>
                              <m:t>⋯</m:t>
                            </m:r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1">
                                    <a:latin typeface="Cambria Math"/>
                                  </a:rPr>
                                  <m:t>𝐳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𝑇</m:t>
                                </m:r>
                              </m:sub>
                            </m:sSub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ko-KR" b="0" i="1" smtClean="0">
                                <a:latin typeface="Cambria Math"/>
                              </a:rPr>
                              <m:t>&lt;</m:t>
                            </m:r>
                            <m:r>
                              <a:rPr lang="ko-KR" altLang="en-US" b="0" i="1" smtClean="0">
                                <a:latin typeface="Cambria Math"/>
                              </a:rPr>
                              <m:t>끝</m:t>
                            </m:r>
                            <m:r>
                              <a:rPr lang="en-US" altLang="ko-KR" b="0" i="1" smtClean="0">
                                <a:latin typeface="Cambria Math"/>
                              </a:rPr>
                              <m:t>&gt;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 smtClean="0"/>
                  <a:t>로 표현됨</a:t>
                </a:r>
                <a:r>
                  <a:rPr lang="en-US" altLang="ko-KR" dirty="0" smtClean="0"/>
                  <a:t>)</a:t>
                </a:r>
              </a:p>
              <a:p>
                <a:r>
                  <a:rPr lang="en-US" altLang="ko-KR" dirty="0" smtClean="0"/>
                  <a:t>CNN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입력 영상</a:t>
                </a:r>
                <a:r>
                  <a:rPr lang="en-US" altLang="ko-KR" dirty="0" smtClean="0"/>
                  <a:t> </a:t>
                </a:r>
                <a:r>
                  <a:rPr lang="en-US" altLang="ko-KR" b="1" dirty="0" smtClean="0"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ko-KR" altLang="en-US" dirty="0" smtClean="0"/>
                  <a:t>를 단어 </a:t>
                </a:r>
                <a:r>
                  <a:rPr lang="ko-KR" altLang="en-US" dirty="0" err="1" smtClean="0"/>
                  <a:t>임베딩</a:t>
                </a:r>
                <a:r>
                  <a:rPr lang="ko-KR" altLang="en-US" dirty="0" smtClean="0"/>
                  <a:t> 공간의 특징 벡터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𝐳</m:t>
                            </m:r>
                          </m:e>
                        </m:acc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ko-KR" altLang="en-US" dirty="0" smtClean="0"/>
                  <a:t>로 변환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식 </a:t>
                </a:r>
                <a:r>
                  <a:rPr lang="en-US" altLang="ko-KR" dirty="0" smtClean="0"/>
                  <a:t>(8.50)</a:t>
                </a:r>
                <a:r>
                  <a:rPr lang="ko-KR" altLang="en-US" dirty="0" smtClean="0"/>
                  <a:t>의 첫 번째 줄</a:t>
                </a:r>
                <a:r>
                  <a:rPr lang="en-US" altLang="ko-KR" dirty="0" smtClean="0"/>
                  <a:t>)</a:t>
                </a:r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pPr lvl="1">
                  <a:lnSpc>
                    <a:spcPct val="150000"/>
                  </a:lnSpc>
                </a:pP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r>
                  <a:rPr lang="ko-KR" altLang="en-US" dirty="0" smtClean="0"/>
                  <a:t>훈련 샘플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𝐲</m:t>
                    </m:r>
                  </m:oMath>
                </a14:m>
                <a:r>
                  <a:rPr lang="ko-KR" altLang="en-US" dirty="0" smtClean="0"/>
                  <a:t>의 단어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𝐳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ko-KR" altLang="en-US" dirty="0" smtClean="0"/>
                  <a:t>는 단어 </a:t>
                </a:r>
                <a:r>
                  <a:rPr lang="ko-KR" altLang="en-US" dirty="0" err="1" smtClean="0"/>
                  <a:t>임베딩</a:t>
                </a:r>
                <a:r>
                  <a:rPr lang="ko-KR" altLang="en-US" dirty="0" smtClean="0"/>
                  <a:t> 공간의 특징 벡터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𝐳</m:t>
                            </m:r>
                          </m:e>
                        </m:acc>
                      </m:e>
                      <m:sub>
                        <m:r>
                          <a:rPr lang="en-US" altLang="ko-KR" b="1" i="1">
                            <a:latin typeface="Cambria Math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ko-KR" altLang="en-US" dirty="0" smtClean="0"/>
                  <a:t>로 변환됨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식 </a:t>
                </a:r>
                <a:r>
                  <a:rPr lang="en-US" altLang="ko-KR" dirty="0" smtClean="0"/>
                  <a:t>(8.50)</a:t>
                </a:r>
                <a:r>
                  <a:rPr lang="ko-KR" altLang="en-US" dirty="0" smtClean="0"/>
                  <a:t>의 두 번째 줄에서 행렬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𝐄</m:t>
                    </m:r>
                  </m:oMath>
                </a14:m>
                <a:r>
                  <a:rPr lang="ko-KR" altLang="en-US" dirty="0" smtClean="0"/>
                  <a:t>를 이용하여 변환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𝐄</m:t>
                    </m:r>
                  </m:oMath>
                </a14:m>
                <a:r>
                  <a:rPr lang="ko-KR" altLang="en-US" dirty="0" smtClean="0"/>
                  <a:t>는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통째 학습 과정에서 </a:t>
                </a:r>
                <a:r>
                  <a:rPr lang="en-US" altLang="ko-KR" dirty="0" smtClean="0"/>
                  <a:t>CNN, LSTM</a:t>
                </a:r>
                <a:r>
                  <a:rPr lang="ko-KR" altLang="en-US" dirty="0" smtClean="0"/>
                  <a:t>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동시에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최적화됨</a:t>
                </a: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8784976" cy="5688632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84" y="3047411"/>
            <a:ext cx="7000875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620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8.5.3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영상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주석 생성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836712"/>
                <a:ext cx="8784976" cy="5760640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학습 과정의 입력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영상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𝐱</m:t>
                    </m:r>
                  </m:oMath>
                </a14:m>
                <a:r>
                  <a:rPr lang="ko-KR" altLang="en-US" dirty="0" smtClean="0"/>
                  <a:t>를 </a:t>
                </a:r>
                <a:r>
                  <a:rPr lang="en-US" altLang="ko-KR" dirty="0" smtClean="0"/>
                  <a:t>CNN</a:t>
                </a:r>
                <a:r>
                  <a:rPr lang="ko-KR" altLang="en-US" dirty="0" smtClean="0"/>
                  <a:t>에 입력함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문장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𝐳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𝐳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𝐳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,⋯,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𝐳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ko-KR" altLang="en-US" dirty="0" smtClean="0"/>
                  <a:t>를 </a:t>
                </a:r>
                <a:r>
                  <a:rPr lang="ko-KR" altLang="en-US" dirty="0" err="1" smtClean="0"/>
                  <a:t>임베딩</a:t>
                </a:r>
                <a:r>
                  <a:rPr lang="ko-KR" altLang="en-US" dirty="0" smtClean="0"/>
                  <a:t> 공간의 점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𝐳</m:t>
                            </m:r>
                          </m:e>
                        </m:acc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𝐳</m:t>
                            </m:r>
                          </m:e>
                        </m:acc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𝐳</m:t>
                            </m:r>
                          </m:e>
                        </m:acc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,⋯,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𝐳</m:t>
                            </m:r>
                          </m:e>
                        </m:acc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ko-KR" altLang="en-US" dirty="0" err="1" smtClean="0"/>
                  <a:t>로</a:t>
                </a:r>
                <a:r>
                  <a:rPr lang="ko-KR" altLang="en-US" dirty="0" smtClean="0"/>
                  <a:t> 변환하여 </a:t>
                </a:r>
                <a:r>
                  <a:rPr lang="en-US" altLang="ko-KR" dirty="0" smtClean="0"/>
                  <a:t>LSTM</a:t>
                </a:r>
                <a:r>
                  <a:rPr lang="ko-KR" altLang="en-US" dirty="0" smtClean="0"/>
                  <a:t>에 입력함  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목적함수</a:t>
                </a:r>
                <a:endParaRPr lang="en-US" altLang="ko-KR" dirty="0" smtClean="0"/>
              </a:p>
              <a:p>
                <a:pPr lvl="1"/>
                <a:r>
                  <a:rPr lang="en-US" altLang="ko-KR" dirty="0" smtClean="0"/>
                  <a:t>LSTM</a:t>
                </a:r>
                <a:r>
                  <a:rPr lang="ko-KR" altLang="en-US" dirty="0" smtClean="0"/>
                  <a:t>의 출력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 i="0" smtClean="0">
                                <a:latin typeface="Cambria Math"/>
                              </a:rPr>
                              <m:t>𝐲</m:t>
                            </m:r>
                          </m:e>
                        </m:acc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 i="0" smtClean="0">
                                <a:latin typeface="Cambria Math"/>
                              </a:rPr>
                              <m:t>𝐲</m:t>
                            </m:r>
                          </m:e>
                        </m:acc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,⋯,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b="1" i="0" smtClean="0">
                                <a:latin typeface="Cambria Math"/>
                              </a:rPr>
                              <m:t>𝐲</m:t>
                            </m:r>
                          </m:e>
                        </m:acc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ko-KR" altLang="en-US" dirty="0" smtClean="0"/>
                  <a:t>와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𝐳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𝐳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,⋯,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>
                            <a:latin typeface="Cambria Math"/>
                          </a:rPr>
                          <m:t>𝐳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ko-KR" altLang="en-US" dirty="0" smtClean="0"/>
                  <a:t>가 일치할수록 예측을 잘한다고 평가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식 </a:t>
                </a:r>
                <a:r>
                  <a:rPr lang="en-US" altLang="ko-KR" dirty="0" smtClean="0"/>
                  <a:t>(8.51)</a:t>
                </a:r>
                <a:r>
                  <a:rPr lang="ko-KR" altLang="en-US" dirty="0" smtClean="0"/>
                  <a:t>의 </a:t>
                </a:r>
                <a:r>
                  <a:rPr lang="ko-KR" altLang="en-US" dirty="0" err="1" smtClean="0"/>
                  <a:t>로그우도로</a:t>
                </a:r>
                <a:r>
                  <a:rPr lang="ko-KR" altLang="en-US" dirty="0" smtClean="0"/>
                  <a:t> 일치 정도를 평가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pPr lvl="1">
                  <a:lnSpc>
                    <a:spcPct val="150000"/>
                  </a:lnSpc>
                </a:pPr>
                <a:endParaRPr lang="en-US" altLang="ko-KR" dirty="0" smtClean="0"/>
              </a:p>
              <a:p>
                <a:r>
                  <a:rPr lang="ko-KR" altLang="en-US" dirty="0" smtClean="0"/>
                  <a:t>학습이 최적화해야 할 매개변수 집합</a:t>
                </a:r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i="1" smtClean="0">
                        <a:latin typeface="Cambria Math"/>
                        <a:ea typeface="Cambria Math"/>
                      </a:rPr>
                      <m:t>Θ</m:t>
                    </m:r>
                    <m:r>
                      <a:rPr lang="en-US" altLang="ko-KR" b="0" i="1" smtClean="0">
                        <a:latin typeface="Cambria Math"/>
                        <a:ea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b="0" i="1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/>
                            <a:ea typeface="Cambria Math"/>
                          </a:rPr>
                          <m:t>CNN</m:t>
                        </m:r>
                        <m:r>
                          <a:rPr lang="en-US" altLang="ko-KR" b="0" i="0" smtClean="0"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ko-KR" altLang="en-US" b="0" i="1" smtClean="0">
                            <a:latin typeface="Cambria Math"/>
                            <a:ea typeface="Cambria Math"/>
                          </a:rPr>
                          <m:t>매개변수</m:t>
                        </m:r>
                        <m:r>
                          <a:rPr lang="en-US" altLang="ko-KR" b="0" i="1" smtClean="0">
                            <a:latin typeface="Cambria Math"/>
                            <a:ea typeface="Cambria Math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/>
                            <a:ea typeface="Cambria Math"/>
                          </a:rPr>
                          <m:t>LSTM</m:t>
                        </m:r>
                        <m:r>
                          <a:rPr lang="en-US" altLang="ko-KR" b="0" i="1" smtClean="0"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ko-KR" altLang="en-US" b="0" i="1" smtClean="0">
                            <a:latin typeface="Cambria Math"/>
                            <a:ea typeface="Cambria Math"/>
                          </a:rPr>
                          <m:t>매개변수</m:t>
                        </m:r>
                        <m:r>
                          <a:rPr lang="en-US" altLang="ko-KR" b="0" i="1" smtClean="0">
                            <a:latin typeface="Cambria Math"/>
                            <a:ea typeface="Cambria Math"/>
                          </a:rPr>
                          <m:t>, </m:t>
                        </m:r>
                        <m:r>
                          <a:rPr lang="ko-KR" altLang="en-US" b="0" i="1" smtClean="0">
                            <a:latin typeface="Cambria Math"/>
                            <a:ea typeface="Cambria Math"/>
                          </a:rPr>
                          <m:t>단어</m:t>
                        </m:r>
                        <m:r>
                          <a:rPr lang="en-US" altLang="ko-KR" b="0" i="1" smtClean="0"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ko-KR" altLang="en-US" b="0" i="1" smtClean="0">
                            <a:latin typeface="Cambria Math"/>
                            <a:ea typeface="Cambria Math"/>
                          </a:rPr>
                          <m:t>임베딩</m:t>
                        </m:r>
                        <m:r>
                          <a:rPr lang="en-US" altLang="ko-KR" b="0" i="1" smtClean="0"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ko-KR" altLang="en-US" b="0" i="1" smtClean="0">
                            <a:latin typeface="Cambria Math"/>
                            <a:ea typeface="Cambria Math"/>
                          </a:rPr>
                          <m:t>매개변수</m:t>
                        </m:r>
                      </m:e>
                    </m:d>
                  </m:oMath>
                </a14:m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전이 학습을 사용하므로 </a:t>
                </a:r>
                <a:r>
                  <a:rPr lang="en-US" altLang="ko-KR" dirty="0" smtClean="0"/>
                  <a:t>CNN </a:t>
                </a:r>
                <a:r>
                  <a:rPr lang="ko-KR" altLang="en-US" dirty="0" smtClean="0"/>
                  <a:t>매개변수는 </a:t>
                </a:r>
                <a:r>
                  <a:rPr lang="ko-KR" altLang="en-US" dirty="0" err="1" smtClean="0"/>
                  <a:t>완전연결층의</a:t>
                </a:r>
                <a:r>
                  <a:rPr lang="ko-KR" altLang="en-US" dirty="0" smtClean="0"/>
                  <a:t> 가중치</a:t>
                </a:r>
                <a:endParaRPr lang="en-US" altLang="ko-KR" dirty="0" smtClean="0"/>
              </a:p>
              <a:p>
                <a:pPr lvl="2"/>
                <a:r>
                  <a:rPr lang="en-US" altLang="ko-KR" dirty="0" smtClean="0"/>
                  <a:t>LSTM </a:t>
                </a:r>
                <a:r>
                  <a:rPr lang="ko-KR" altLang="en-US" dirty="0" smtClean="0"/>
                  <a:t>매개변수는 식 </a:t>
                </a:r>
                <a:r>
                  <a:rPr lang="en-US" altLang="ko-KR" dirty="0" smtClean="0"/>
                  <a:t>(8.40)~(8.46)</a:t>
                </a:r>
                <a:r>
                  <a:rPr lang="ko-KR" altLang="en-US" dirty="0" smtClean="0"/>
                  <a:t>에 있는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𝐔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𝑔</m:t>
                        </m:r>
                      </m:sup>
                    </m:sSup>
                    <m:r>
                      <a:rPr lang="en-US" altLang="ko-KR" b="0" i="1" smtClean="0">
                        <a:latin typeface="Cambria Math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𝐖</m:t>
                        </m:r>
                      </m:e>
                      <m:sup>
                        <m:r>
                          <a:rPr lang="en-US" altLang="ko-KR" i="1">
                            <a:latin typeface="Cambria Math"/>
                          </a:rPr>
                          <m:t>𝑔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𝐔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𝑖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𝐖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𝑖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𝐔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𝑜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𝐖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𝑜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>
                            <a:latin typeface="Cambria Math"/>
                          </a:rPr>
                          <m:t>𝐔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𝑓</m:t>
                        </m:r>
                      </m:sup>
                    </m:sSup>
                    <m:r>
                      <a:rPr lang="en-US" altLang="ko-KR" i="1">
                        <a:latin typeface="Cambria Math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𝐖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𝑓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pPr lvl="2"/>
                <a:r>
                  <a:rPr lang="ko-KR" altLang="en-US" dirty="0" smtClean="0"/>
                  <a:t>단어</a:t>
                </a:r>
                <a:r>
                  <a:rPr lang="en-US" altLang="ko-KR" dirty="0" smtClean="0"/>
                  <a:t> </a:t>
                </a:r>
                <a:r>
                  <a:rPr lang="ko-KR" altLang="en-US" dirty="0" err="1" smtClean="0"/>
                  <a:t>임베딩</a:t>
                </a:r>
                <a:r>
                  <a:rPr lang="ko-KR" altLang="en-US" dirty="0" smtClean="0"/>
                  <a:t> 매개변수는 식 </a:t>
                </a:r>
                <a:r>
                  <a:rPr lang="en-US" altLang="ko-KR" dirty="0" smtClean="0"/>
                  <a:t>(8.50)</a:t>
                </a:r>
                <a:r>
                  <a:rPr lang="ko-KR" altLang="en-US" dirty="0" smtClean="0"/>
                  <a:t>의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𝐄</m:t>
                    </m:r>
                  </m:oMath>
                </a14:m>
                <a:endParaRPr lang="en-US" altLang="ko-KR" dirty="0" smtClean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i="1">
                        <a:latin typeface="Cambria Math"/>
                        <a:ea typeface="Cambria Math"/>
                      </a:rPr>
                      <m:t>Θ</m:t>
                    </m:r>
                  </m:oMath>
                </a14:m>
                <a:r>
                  <a:rPr lang="ko-KR" altLang="en-US" dirty="0" smtClean="0"/>
                  <a:t>는 통째 학습으로 한꺼번에 최적화됨</a:t>
                </a:r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>
                  <a:lnSpc>
                    <a:spcPct val="150000"/>
                  </a:lnSpc>
                </a:pP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836712"/>
                <a:ext cx="8784976" cy="5760640"/>
              </a:xfrm>
              <a:blipFill rotWithShape="1">
                <a:blip r:embed="rId2"/>
                <a:stretch>
                  <a:fillRect l="-555" t="-52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724128" y="47251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endParaRPr lang="ko-KR" altLang="en-US" sz="3600" dirty="0" smtClean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212976"/>
            <a:ext cx="5674432" cy="793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03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8.1.1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순차 데이터의 표현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순차 데이터의 일반적 표기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벡터의 벡터</a:t>
            </a:r>
            <a:r>
              <a:rPr lang="en-US" altLang="ko-KR" dirty="0" smtClean="0"/>
              <a:t>(</a:t>
            </a:r>
            <a:r>
              <a:rPr lang="ko-KR" altLang="en-US" dirty="0" smtClean="0"/>
              <a:t>벡터의 요소가 벡터임</a:t>
            </a:r>
            <a:r>
              <a:rPr lang="en-US" altLang="ko-KR" dirty="0" smtClean="0"/>
              <a:t>)</a:t>
            </a:r>
          </a:p>
          <a:p>
            <a:pPr marL="266700" lvl="1" indent="0">
              <a:lnSpc>
                <a:spcPct val="150000"/>
              </a:lnSpc>
              <a:buNone/>
            </a:pP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온라인 숫자의 요소는 </a:t>
            </a:r>
            <a:r>
              <a:rPr lang="en-US" altLang="ko-KR" dirty="0" smtClean="0"/>
              <a:t>1</a:t>
            </a:r>
            <a:r>
              <a:rPr lang="ko-KR" altLang="en-US" dirty="0" smtClean="0"/>
              <a:t>차원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심전도의 요소는 </a:t>
            </a:r>
            <a:r>
              <a:rPr lang="en-US" altLang="ko-KR" dirty="0" smtClean="0"/>
              <a:t>3</a:t>
            </a:r>
            <a:r>
              <a:rPr lang="ko-KR" altLang="en-US" dirty="0" smtClean="0"/>
              <a:t>차원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심전도 신호</a:t>
            </a:r>
            <a:r>
              <a:rPr lang="en-US" altLang="ko-KR" dirty="0" smtClean="0"/>
              <a:t>(</a:t>
            </a:r>
            <a:r>
              <a:rPr lang="ko-KR" altLang="en-US" dirty="0" smtClean="0"/>
              <a:t>초당 </a:t>
            </a:r>
            <a:r>
              <a:rPr lang="en-US" altLang="ko-KR" dirty="0" smtClean="0"/>
              <a:t>100</a:t>
            </a:r>
            <a:r>
              <a:rPr lang="ko-KR" altLang="en-US" dirty="0" smtClean="0"/>
              <a:t>번 샘플링하고 </a:t>
            </a:r>
            <a:r>
              <a:rPr lang="en-US" altLang="ko-KR" dirty="0" smtClean="0"/>
              <a:t>2</a:t>
            </a:r>
            <a:r>
              <a:rPr lang="ko-KR" altLang="en-US" dirty="0" smtClean="0"/>
              <a:t>분간 측정한다면 길이는 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ko-KR" dirty="0" smtClean="0"/>
              <a:t>12000)</a:t>
            </a:r>
          </a:p>
          <a:p>
            <a:pPr lvl="2">
              <a:lnSpc>
                <a:spcPct val="150000"/>
              </a:lnSpc>
            </a:pPr>
            <a:endParaRPr lang="en-US" altLang="ko-KR" dirty="0"/>
          </a:p>
          <a:p>
            <a:pPr marL="447675" lvl="2" indent="0">
              <a:lnSpc>
                <a:spcPct val="150000"/>
              </a:lnSpc>
              <a:buNone/>
            </a:pPr>
            <a:endParaRPr lang="en-US" altLang="ko-KR" dirty="0" smtClean="0"/>
          </a:p>
          <a:p>
            <a:pPr marL="447675" lvl="2" indent="0">
              <a:lnSpc>
                <a:spcPct val="150000"/>
              </a:lnSpc>
              <a:buNone/>
            </a:pPr>
            <a:endParaRPr lang="en-US" altLang="ko-KR" dirty="0"/>
          </a:p>
          <a:p>
            <a:r>
              <a:rPr lang="ko-KR" altLang="en-US" dirty="0" smtClean="0"/>
              <a:t>훈련집합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각 샘플은 식 </a:t>
            </a:r>
            <a:r>
              <a:rPr lang="en-US" altLang="ko-KR" dirty="0" smtClean="0"/>
              <a:t>(8.2)</a:t>
            </a:r>
            <a:r>
              <a:rPr lang="ko-KR" altLang="en-US" dirty="0" smtClean="0"/>
              <a:t>로 표현 </a:t>
            </a:r>
            <a:r>
              <a:rPr lang="en-US" altLang="ko-KR" dirty="0" smtClean="0"/>
              <a:t> </a:t>
            </a:r>
            <a:r>
              <a:rPr lang="ko-KR" altLang="en-US" dirty="0" smtClean="0"/>
              <a:t> </a:t>
            </a:r>
            <a:r>
              <a:rPr lang="en-US" altLang="ko-KR" dirty="0" smtClean="0"/>
              <a:t> </a:t>
            </a:r>
          </a:p>
          <a:p>
            <a:pPr marL="447675" lvl="2" indent="0">
              <a:buNone/>
            </a:pPr>
            <a:r>
              <a:rPr lang="en-US" altLang="ko-KR" b="1" dirty="0" smtClean="0"/>
              <a:t>    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844824"/>
            <a:ext cx="5790406" cy="427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187624" y="3284984"/>
                <a:ext cx="1656184" cy="79208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ctr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1" dirty="0" smtClean="0">
                          <a:latin typeface="Cambria Math"/>
                        </a:rPr>
                        <m:t>𝐱</m:t>
                      </m:r>
                      <m:r>
                        <a:rPr lang="en-US" altLang="ko-KR" sz="1600" dirty="0">
                          <a:latin typeface="Cambria Math"/>
                        </a:rPr>
                        <m:t>=</m:t>
                      </m:r>
                      <m:sSup>
                        <m:sSupPr>
                          <m:ctrlPr>
                            <a:rPr lang="en-US" altLang="ko-KR" sz="1600" i="1" dirty="0">
                              <a:latin typeface="Cambria Math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ko-KR" sz="1600" i="1" dirty="0">
                                  <a:latin typeface="Cambria Math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altLang="ko-KR" sz="1600" i="1" dirty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ko-KR" sz="1600" i="1" dirty="0">
                                          <a:latin typeface="Cambria Math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ko-KR" sz="1600" i="1" dirty="0">
                                            <a:latin typeface="Cambria Math"/>
                                          </a:rPr>
                                          <m:t>0</m:t>
                                        </m:r>
                                        <m:r>
                                          <a:rPr lang="en-US" altLang="ko-KR" sz="1600" i="1" dirty="0">
                                            <a:latin typeface="Cambria Math"/>
                                          </a:rPr>
                                          <m:t>.3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ko-KR" sz="1600" i="1" dirty="0">
                                            <a:latin typeface="Cambria Math"/>
                                          </a:rPr>
                                          <m:t>0.1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ko-KR" sz="1600" i="1" dirty="0">
                                            <a:latin typeface="Cambria Math"/>
                                          </a:rPr>
                                          <m:t>0.2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  <m:r>
                                <a:rPr lang="en-US" altLang="ko-KR" sz="1600" i="1" dirty="0">
                                  <a:latin typeface="Cambria Math"/>
                                </a:rPr>
                                <m:t>,</m:t>
                              </m:r>
                              <m:d>
                                <m:dPr>
                                  <m:ctrlPr>
                                    <a:rPr lang="en-US" altLang="ko-KR" sz="1600" i="1" dirty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ko-KR" sz="1600" i="1" dirty="0">
                                          <a:latin typeface="Cambria Math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ko-KR" sz="1600" i="1" dirty="0">
                                            <a:latin typeface="Cambria Math"/>
                                          </a:rPr>
                                          <m:t>0</m:t>
                                        </m:r>
                                        <m:r>
                                          <a:rPr lang="en-US" altLang="ko-KR" sz="1600" i="1" dirty="0">
                                            <a:latin typeface="Cambria Math"/>
                                          </a:rPr>
                                          <m:t>.5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ko-KR" sz="1600" i="1" dirty="0">
                                            <a:latin typeface="Cambria Math"/>
                                          </a:rPr>
                                          <m:t>0.6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ko-KR" sz="1600" i="1" dirty="0">
                                            <a:latin typeface="Cambria Math"/>
                                          </a:rPr>
                                          <m:t>0.4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  <m:r>
                                <a:rPr lang="en-US" altLang="ko-KR" sz="1600" i="1" dirty="0">
                                  <a:latin typeface="Cambria Math"/>
                                </a:rPr>
                                <m:t>,⋯</m:t>
                              </m:r>
                              <m:r>
                                <a:rPr lang="en-US" altLang="ko-KR" sz="1600" b="0" i="1" dirty="0" smtClean="0">
                                  <a:latin typeface="Cambria Math"/>
                                </a:rPr>
                                <m:t> ⋯</m:t>
                              </m:r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altLang="ko-KR" sz="1600" dirty="0">
                              <a:latin typeface="Cambria Math"/>
                            </a:rPr>
                            <m:t>T</m:t>
                          </m:r>
                        </m:sup>
                      </m:sSup>
                    </m:oMath>
                  </m:oMathPara>
                </a14:m>
                <a:endParaRPr lang="ko-KR" altLang="en-US" sz="1600" dirty="0" smtClean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3284984"/>
                <a:ext cx="1656184" cy="792088"/>
              </a:xfrm>
              <a:prstGeom prst="rect">
                <a:avLst/>
              </a:prstGeom>
              <a:blipFill rotWithShape="1">
                <a:blip r:embed="rId3"/>
                <a:stretch>
                  <a:fillRect r="-53309" b="-30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4725144"/>
            <a:ext cx="443865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919" y="5642223"/>
            <a:ext cx="7016452" cy="388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587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8.1.1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순차 데이터의 표현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텍스트 순차 데이터의 표현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기계 번역에서 입력 </a:t>
                </a:r>
                <a14:m>
                  <m:oMath xmlns:m="http://schemas.openxmlformats.org/officeDocument/2006/math">
                    <m:r>
                      <a:rPr lang="en-US" altLang="ko-KR" b="1" dirty="0">
                        <a:latin typeface="Cambria Math"/>
                      </a:rPr>
                      <m:t>𝐱</m:t>
                    </m:r>
                  </m:oMath>
                </a14:m>
                <a:r>
                  <a:rPr lang="ko-KR" altLang="en-US" dirty="0" smtClean="0"/>
                  <a:t>가 </a:t>
                </a:r>
                <a:r>
                  <a:rPr lang="en-US" altLang="ko-KR" dirty="0" smtClean="0"/>
                  <a:t>“April is the cruelest month.”</a:t>
                </a:r>
                <a:r>
                  <a:rPr lang="ko-KR" altLang="en-US" dirty="0" smtClean="0"/>
                  <a:t>이고 출력 </a:t>
                </a:r>
                <a14:m>
                  <m:oMath xmlns:m="http://schemas.openxmlformats.org/officeDocument/2006/math">
                    <m:r>
                      <a:rPr lang="en-US" altLang="ko-KR" b="1" i="1" dirty="0">
                        <a:latin typeface="Cambria Math"/>
                      </a:rPr>
                      <m:t> </m:t>
                    </m:r>
                    <m:r>
                      <a:rPr lang="en-US" altLang="ko-KR" b="1" i="0" dirty="0" smtClean="0">
                        <a:latin typeface="Cambria Math"/>
                      </a:rPr>
                      <m:t>𝐲</m:t>
                    </m:r>
                  </m:oMath>
                </a14:m>
                <a:r>
                  <a:rPr lang="ko-KR" altLang="en-US" dirty="0" smtClean="0"/>
                  <a:t>가 </a:t>
                </a:r>
                <a:r>
                  <a:rPr lang="en-US" altLang="ko-KR" dirty="0" smtClean="0"/>
                  <a:t>“</a:t>
                </a:r>
                <a:r>
                  <a:rPr lang="ko-KR" altLang="en-US" dirty="0" smtClean="0"/>
                  <a:t>사월은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가장 잔인한 달</a:t>
                </a:r>
                <a:r>
                  <a:rPr lang="en-US" altLang="ko-KR" dirty="0" smtClean="0"/>
                  <a:t>”</a:t>
                </a:r>
                <a:r>
                  <a:rPr lang="ko-KR" altLang="en-US" dirty="0" smtClean="0"/>
                  <a:t>일 때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식 </a:t>
                </a:r>
                <a:r>
                  <a:rPr lang="en-US" altLang="ko-KR" dirty="0" smtClean="0"/>
                  <a:t>(8.2) </a:t>
                </a:r>
                <a:r>
                  <a:rPr lang="ko-KR" altLang="en-US" dirty="0" smtClean="0"/>
                  <a:t>표기법으로 어떻게 표현할까</a:t>
                </a:r>
                <a:r>
                  <a:rPr lang="en-US" altLang="ko-KR" dirty="0" smtClean="0"/>
                  <a:t>?</a:t>
                </a:r>
              </a:p>
              <a:p>
                <a:pPr lvl="1"/>
                <a:endParaRPr lang="en-US" altLang="ko-KR" dirty="0" smtClean="0"/>
              </a:p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사전을 사용하여 표현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사전 구축 방법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사람이 사용하는 단어를 모아 구축 또는 주어진 말뭉치를 분석하여 단어를 자동 추출하여 구축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영어를 불어로 번역하는 논문 </a:t>
                </a:r>
                <a:r>
                  <a:rPr lang="en-US" altLang="ko-KR" dirty="0" smtClean="0"/>
                  <a:t>[Cho2014b]</a:t>
                </a:r>
                <a:r>
                  <a:rPr lang="ko-KR" altLang="en-US" dirty="0" smtClean="0"/>
                  <a:t>에서는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사용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빈도가 가장 높은 </a:t>
                </a:r>
                <a:r>
                  <a:rPr lang="en-US" altLang="ko-KR" dirty="0" smtClean="0"/>
                  <a:t>3</a:t>
                </a:r>
                <a:r>
                  <a:rPr lang="ko-KR" altLang="en-US" dirty="0" smtClean="0"/>
                  <a:t>만 개 단어로 사전 구축함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사전을 사용한 텍스트 순차 데이터의 표현 방법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단어가방</a:t>
                </a:r>
                <a:r>
                  <a:rPr lang="en-US" altLang="ko-KR" baseline="30000" dirty="0" err="1" smtClean="0"/>
                  <a:t>BoW</a:t>
                </a:r>
                <a:r>
                  <a:rPr lang="en-US" altLang="ko-KR" baseline="30000" dirty="0" smtClean="0"/>
                  <a:t>(bag of words)</a:t>
                </a:r>
              </a:p>
              <a:p>
                <a:pPr lvl="2"/>
                <a:r>
                  <a:rPr lang="ko-KR" altLang="en-US" dirty="0" err="1" smtClean="0"/>
                  <a:t>원핫</a:t>
                </a:r>
                <a:r>
                  <a:rPr lang="ko-KR" altLang="en-US" dirty="0" smtClean="0"/>
                  <a:t> 코드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단어 </a:t>
                </a:r>
                <a:r>
                  <a:rPr lang="ko-KR" altLang="en-US" dirty="0" err="1" smtClean="0"/>
                  <a:t>임베딩</a:t>
                </a:r>
                <a:endParaRPr lang="en-US" altLang="ko-KR" dirty="0" smtClean="0"/>
              </a:p>
              <a:p>
                <a:pPr lvl="2"/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693" t="-536" r="-277" b="-6548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46662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8.1.1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순차 데이터의 표현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r>
                  <a:rPr lang="ko-KR" altLang="en-US" dirty="0" smtClean="0"/>
                  <a:t>단어가방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단어 각각의 빈도수를 세어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ko-KR" altLang="en-US" dirty="0" smtClean="0"/>
                  <a:t>차원의 벡터로 표현</a:t>
                </a:r>
                <a:r>
                  <a:rPr lang="en-US" altLang="ko-KR" dirty="0" smtClean="0"/>
                  <a:t>(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ko-KR" altLang="en-US" dirty="0" smtClean="0"/>
                  <a:t>은 사전 크기</a:t>
                </a:r>
                <a:r>
                  <a:rPr lang="en-US" altLang="ko-KR" dirty="0" smtClean="0"/>
                  <a:t>)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한계</a:t>
                </a:r>
                <a:endParaRPr lang="en-US" altLang="ko-KR" dirty="0" smtClean="0"/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/>
                  <a:t>정보 검색에 주로 사용되지만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기계 학습에는 부적절</a:t>
                </a:r>
                <a:r>
                  <a:rPr lang="en-US" altLang="ko-KR" dirty="0" smtClean="0"/>
                  <a:t>(“April is the cruelest month”</a:t>
                </a:r>
                <a:r>
                  <a:rPr lang="ko-KR" altLang="en-US" dirty="0" smtClean="0"/>
                  <a:t>와 </a:t>
                </a:r>
                <a:r>
                  <a:rPr lang="en-US" altLang="ko-KR" dirty="0" smtClean="0"/>
                  <a:t>“The cruelest month is April”</a:t>
                </a:r>
                <a:r>
                  <a:rPr lang="ko-KR" altLang="en-US" dirty="0" smtClean="0"/>
                  <a:t>은 같은 특징 벡터로 표현되어 시간성 정보가 사라짐</a:t>
                </a:r>
                <a:r>
                  <a:rPr lang="en-US" altLang="ko-KR" dirty="0" smtClean="0"/>
                  <a:t>)</a:t>
                </a:r>
              </a:p>
              <a:p>
                <a:r>
                  <a:rPr lang="ko-KR" altLang="en-US" dirty="0" err="1" smtClean="0"/>
                  <a:t>원핫</a:t>
                </a:r>
                <a:r>
                  <a:rPr lang="ko-KR" altLang="en-US" dirty="0" smtClean="0"/>
                  <a:t> 코드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해당 단어의 위치만 </a:t>
                </a:r>
                <a:r>
                  <a:rPr lang="en-US" altLang="ko-KR" dirty="0" smtClean="0"/>
                  <a:t>1</a:t>
                </a:r>
                <a:r>
                  <a:rPr lang="ko-KR" altLang="en-US" dirty="0" smtClean="0"/>
                  <a:t>로 표시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“</a:t>
                </a:r>
                <a:r>
                  <a:rPr lang="en-US" altLang="ko-KR" dirty="0"/>
                  <a:t>April is the cruelest month</a:t>
                </a:r>
                <a:r>
                  <a:rPr lang="en-US" altLang="ko-KR" dirty="0" smtClean="0"/>
                  <a:t>”</a:t>
                </a:r>
                <a:r>
                  <a:rPr lang="ko-KR" altLang="en-US" dirty="0" smtClean="0"/>
                  <a:t>는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/>
                      </a:rPr>
                      <m:t>𝐱</m:t>
                    </m:r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ko-KR" i="1" smtClean="0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ko-KR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b="0" i="1" smtClean="0">
                                        <a:latin typeface="Cambria Math"/>
                                      </a:rPr>
                                      <m:t>0,0,1,0,0,0,⋯</m:t>
                                    </m:r>
                                  </m:e>
                                </m:d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altLang="ko-KR" b="0" i="0" smtClean="0">
                                    <a:latin typeface="Cambria Math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altLang="ko-KR" b="0" i="1" smtClean="0">
                                <a:latin typeface="Cambria Math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ko-KR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i="1">
                                        <a:latin typeface="Cambria Math"/>
                                      </a:rPr>
                                      <m:t>0,0,</m:t>
                                    </m:r>
                                    <m:r>
                                      <a:rPr lang="en-US" altLang="ko-KR" b="0" i="1" smtClean="0">
                                        <a:latin typeface="Cambria Math"/>
                                      </a:rPr>
                                      <m:t>0</m:t>
                                    </m:r>
                                    <m:r>
                                      <a:rPr lang="en-US" altLang="ko-KR" i="1">
                                        <a:latin typeface="Cambria Math"/>
                                      </a:rPr>
                                      <m:t>,0,</m:t>
                                    </m:r>
                                    <m:r>
                                      <a:rPr lang="en-US" altLang="ko-KR" b="0" i="1" smtClean="0">
                                        <a:latin typeface="Cambria Math"/>
                                      </a:rPr>
                                      <m:t>1</m:t>
                                    </m:r>
                                    <m:r>
                                      <a:rPr lang="en-US" altLang="ko-KR" i="1">
                                        <a:latin typeface="Cambria Math"/>
                                      </a:rPr>
                                      <m:t>,0,⋯</m:t>
                                    </m:r>
                                  </m:e>
                                </m:d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altLang="ko-KR">
                                    <a:latin typeface="Cambria Math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altLang="ko-KR" b="0" i="1" smtClean="0">
                                <a:latin typeface="Cambria Math"/>
                              </a:rPr>
                              <m:t>,⋯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 smtClean="0"/>
                  <a:t>로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표현 </a:t>
                </a:r>
                <a:r>
                  <a:rPr lang="en-US" altLang="ko-KR" dirty="0" smtClean="0">
                    <a:sym typeface="Wingdings" pitchFamily="2" charset="2"/>
                  </a:rPr>
                  <a:t>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ko-KR" altLang="en-US" dirty="0" smtClean="0"/>
                  <a:t>차원 벡터를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요소로 가진 </a:t>
                </a:r>
                <a:r>
                  <a:rPr lang="en-US" altLang="ko-KR" dirty="0" smtClean="0"/>
                  <a:t>5</a:t>
                </a:r>
                <a:r>
                  <a:rPr lang="ko-KR" altLang="en-US" dirty="0" smtClean="0"/>
                  <a:t>차원 벡터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한계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한 단어를 표현하는데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ko-KR" altLang="en-US" dirty="0"/>
                  <a:t>차원 벡터를</a:t>
                </a:r>
                <a:r>
                  <a:rPr lang="en-US" altLang="ko-KR" dirty="0"/>
                  <a:t> </a:t>
                </a:r>
                <a:r>
                  <a:rPr lang="ko-KR" altLang="en-US" dirty="0" smtClean="0"/>
                  <a:t>사용하는 비효율성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단어 간의 </a:t>
                </a:r>
                <a:r>
                  <a:rPr lang="ko-KR" altLang="en-US" dirty="0" err="1" smtClean="0"/>
                  <a:t>유사도를</a:t>
                </a:r>
                <a:r>
                  <a:rPr lang="ko-KR" altLang="en-US" dirty="0" smtClean="0"/>
                  <a:t> 측정하는 기능이 없음</a:t>
                </a:r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810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11282</TotalTime>
  <Words>3487</Words>
  <Application>Microsoft Office PowerPoint</Application>
  <PresentationFormat>화면 슬라이드 쇼(4:3)</PresentationFormat>
  <Paragraphs>866</Paragraphs>
  <Slides>61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61</vt:i4>
      </vt:variant>
    </vt:vector>
  </HeadingPairs>
  <TitlesOfParts>
    <vt:vector size="72" baseType="lpstr">
      <vt:lpstr>굴림</vt:lpstr>
      <vt:lpstr>Arial</vt:lpstr>
      <vt:lpstr>Wingdings</vt:lpstr>
      <vt:lpstr>HY견고딕</vt:lpstr>
      <vt:lpstr>Cambria Math</vt:lpstr>
      <vt:lpstr>Times New Roman</vt:lpstr>
      <vt:lpstr>나눔손글씨 펜</vt:lpstr>
      <vt:lpstr>Tahoma</vt:lpstr>
      <vt:lpstr>아리따M</vt:lpstr>
      <vt:lpstr>맑은 고딕</vt:lpstr>
      <vt:lpstr>1_Office 테마</vt:lpstr>
      <vt:lpstr>8장. 순환 신경망</vt:lpstr>
      <vt:lpstr>PREVIEW</vt:lpstr>
      <vt:lpstr>PREVIEW</vt:lpstr>
      <vt:lpstr>PowerPoint 프레젠테이션</vt:lpstr>
      <vt:lpstr>8.1 순차 데이터</vt:lpstr>
      <vt:lpstr>8.1.1 순차 데이터의 표현 </vt:lpstr>
      <vt:lpstr>8.1.1 순차 데이터의 표현 </vt:lpstr>
      <vt:lpstr>8.1.1 순차 데이터의 표현 </vt:lpstr>
      <vt:lpstr>8.1.1 순차 데이터의 표현 </vt:lpstr>
      <vt:lpstr>8.1.1 순차 데이터의 표현 </vt:lpstr>
      <vt:lpstr>8.1.2 순차 데이터의 특성  </vt:lpstr>
      <vt:lpstr>8.2 순환 신경망RNN(recurrent neural network )</vt:lpstr>
      <vt:lpstr>8.2.1 구조 </vt:lpstr>
      <vt:lpstr>8.2.1 구조 </vt:lpstr>
      <vt:lpstr>8.2.1 구조 </vt:lpstr>
      <vt:lpstr>8.2.1 구조 </vt:lpstr>
      <vt:lpstr>8.2.1 구조 </vt:lpstr>
      <vt:lpstr>8.2.2 동작</vt:lpstr>
      <vt:lpstr>8.2.2 동작</vt:lpstr>
      <vt:lpstr>8.2.2 동작</vt:lpstr>
      <vt:lpstr>8.2.2 동작</vt:lpstr>
      <vt:lpstr>8.2.2 동작</vt:lpstr>
      <vt:lpstr>8.2.3 BPTT 학습</vt:lpstr>
      <vt:lpstr>8.2.3 BPTT 학습</vt:lpstr>
      <vt:lpstr>8.2.3 BPTT 학습</vt:lpstr>
      <vt:lpstr>8.2.3 BPTT 학습</vt:lpstr>
      <vt:lpstr>8.2.3 BPTT 학습</vt:lpstr>
      <vt:lpstr>8.2.3 BPTT 학습</vt:lpstr>
      <vt:lpstr>8.2.3 BPTT 학습</vt:lpstr>
      <vt:lpstr>8.2.3 BPTT 학습</vt:lpstr>
      <vt:lpstr>8.2.3 BPTT 학습</vt:lpstr>
      <vt:lpstr>8.2.3 BPTT 학습</vt:lpstr>
      <vt:lpstr>8.2.3 BPTT 학습</vt:lpstr>
      <vt:lpstr>8.2.4 양방향 RNN</vt:lpstr>
      <vt:lpstr>8.3 장기 문맥 의존성</vt:lpstr>
      <vt:lpstr>8.3 장기 문맥 의존성</vt:lpstr>
      <vt:lpstr>8.4 LSTM(long short term memory)</vt:lpstr>
      <vt:lpstr>8.4.1 게이트를 이용한 영향력 범위 확장</vt:lpstr>
      <vt:lpstr>8.4.1 게이트를 이용한 영향력 범위 확장</vt:lpstr>
      <vt:lpstr>8.4.2 LSTM의 동작</vt:lpstr>
      <vt:lpstr>8.4.2 LSTM의 동작</vt:lpstr>
      <vt:lpstr>8.4.2 LSTM의 동작</vt:lpstr>
      <vt:lpstr>8.4.2 LSTM의 동작</vt:lpstr>
      <vt:lpstr>8.4.2 LSTM의 동작</vt:lpstr>
      <vt:lpstr>8.4.2 LSTM의 동작</vt:lpstr>
      <vt:lpstr>8.4.3 망각 게이트와 핍홀</vt:lpstr>
      <vt:lpstr>8.4.3 망각 게이트와 핍홀</vt:lpstr>
      <vt:lpstr>8.4.3 망각 게이트와 핍홀</vt:lpstr>
      <vt:lpstr>8.5 응용 사례</vt:lpstr>
      <vt:lpstr>8.5.1 언어 모델</vt:lpstr>
      <vt:lpstr>8.5.1 언어 모델</vt:lpstr>
      <vt:lpstr>8.5.1 언어 모델</vt:lpstr>
      <vt:lpstr>8.5.1 언어 모델</vt:lpstr>
      <vt:lpstr>8.5.1 언어 모델</vt:lpstr>
      <vt:lpstr>8.5.2 기계 번역</vt:lpstr>
      <vt:lpstr>8.5.2 기계 번역</vt:lpstr>
      <vt:lpstr>8.5.2 기계 번역</vt:lpstr>
      <vt:lpstr>8.5.3 영상 주석 생성</vt:lpstr>
      <vt:lpstr>8.5.3 영상 주석 생성</vt:lpstr>
      <vt:lpstr>8.5.3 영상 주석 생성</vt:lpstr>
      <vt:lpstr>8.5.3 영상 주석 생성</vt:lpstr>
    </vt:vector>
  </TitlesOfParts>
  <Company>R&amp;D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오일석</dc:creator>
  <cp:lastModifiedBy>Kang Eun Hee</cp:lastModifiedBy>
  <cp:revision>807</cp:revision>
  <cp:lastPrinted>2018-02-07T02:12:07Z</cp:lastPrinted>
  <dcterms:created xsi:type="dcterms:W3CDTF">2006-10-05T04:04:58Z</dcterms:created>
  <dcterms:modified xsi:type="dcterms:W3CDTF">2018-02-26T02:27:15Z</dcterms:modified>
</cp:coreProperties>
</file>

<file path=docProps/thumbnail.jpeg>
</file>